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
      <p:font typeface="Average"/>
      <p:regular r:id="rId40"/>
    </p:embeddedFont>
    <p:embeddedFont>
      <p:font typeface="Oswald"/>
      <p:regular r:id="rId41"/>
      <p:bold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1134">
          <p15:clr>
            <a:srgbClr val="008FFF"/>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113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verage-regular.fntdata"/><Relationship Id="rId20" Type="http://schemas.openxmlformats.org/officeDocument/2006/relationships/slide" Target="slides/slide15.xml"/><Relationship Id="rId42" Type="http://schemas.openxmlformats.org/officeDocument/2006/relationships/font" Target="fonts/Oswald-bold.fntdata"/><Relationship Id="rId41" Type="http://schemas.openxmlformats.org/officeDocument/2006/relationships/font" Target="fonts/Oswald-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5s. Hullo everyone. We are Team Quantomics, and our project is quantum machine learning for conspicuity detection in production.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15s: Mulliganaceous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87997393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87997393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Prepare using tensorflow</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f323cfe17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f323cfe17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Quanvolve using Pennylane × Keras × Nvidia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f323cfe17d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f323cfe17d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 classical and softmax</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f323cfe17d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f323cfe17d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Refine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15s This is the result using the reduced model with only 256 images total, with two 2×2 convolutional layers, 2×2 maxpooling, and two dense layers of 64 and 24 channels with ReLU activation. Sparse categorical crossentropy is our loss function.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f87997393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f87997393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10s The model is able to fit the training data very well. Unfortunately, it does not generalize, especially with our reduced model.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f323cfe17d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f323cfe17d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5s Ran on Lambda cloud, 1024 randomized images, full model, 100 epochs.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15s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5s We are able to extract partial progress through code.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15s. Our two projects include fitting a differentiable equation and classifying welds using a quanvolutional neural network. We will then discuss the future of these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f87997393_0_1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f87997393_0_1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20s Our capstone task is to determine whether a weld is defective or not, and if defective, classify the exact type of defect. The paper defined five types of defects, and uses a dataset from Kaggle.</a:t>
            </a:r>
            <a:endParaRPr/>
          </a:p>
          <a:p>
            <a:pPr indent="0" lvl="0" marL="0" rtl="0" algn="l">
              <a:spcBef>
                <a:spcPts val="0"/>
              </a:spcBef>
              <a:spcAft>
                <a:spcPts val="0"/>
              </a:spcAft>
              <a:buClr>
                <a:schemeClr val="dk1"/>
              </a:buClr>
              <a:buSzPts val="1100"/>
              <a:buFont typeface="Arial"/>
              <a:buNone/>
            </a:pPr>
            <a:r>
              <a:rPr lang="en-GB"/>
              <a:t>The original dataset consists of 26666 grayscale training and 12646 test images, as frames from weld recordings.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7s. We implemented our solution with Pennylane, Tensorflow, Nvidia CUDA, CuQuantum, and Keras.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4s. PhiloMathysicist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f87997393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f87997393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5s. </a:t>
            </a:r>
            <a:r>
              <a:rPr lang="en-GB"/>
              <a:t>We implemented a small single-qubit quantum circuit to fit a noisy sinusoidal dataset to great accuracy.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f323cfe17d_4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f323cfe17d_4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10s. </a:t>
            </a:r>
            <a:r>
              <a:rPr lang="en-GB"/>
              <a:t>However, we are trying to approach the solution of this regression task via redecorating the problem as a 2nd order differential equation, with initial conditions!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7s: </a:t>
            </a:r>
            <a:r>
              <a:rPr lang="en-GB">
                <a:solidFill>
                  <a:schemeClr val="dk1"/>
                </a:solidFill>
              </a:rPr>
              <a:t>PhiloMathysicist Here is a demonstration of reframing the problem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f2f9107904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f2f910790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7</a:t>
            </a:r>
            <a:r>
              <a:rPr lang="en-GB"/>
              <a:t>s: </a:t>
            </a:r>
            <a:r>
              <a:rPr lang="en-GB">
                <a:solidFill>
                  <a:schemeClr val="dk1"/>
                </a:solidFill>
              </a:rPr>
              <a:t>PhiloMathysicist and an </a:t>
            </a:r>
            <a:r>
              <a:rPr lang="en-GB">
                <a:solidFill>
                  <a:schemeClr val="dk1"/>
                </a:solidFill>
              </a:rPr>
              <a:t>overview</a:t>
            </a:r>
            <a:r>
              <a:rPr lang="en-GB">
                <a:solidFill>
                  <a:schemeClr val="dk1"/>
                </a:solidFill>
              </a:rPr>
              <a:t> on how to train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f323cfe17d_2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f323cfe17d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20s Our capstone task is to determine whether a weld is defective or not, and if defective, classify the exact type of defect. The paper defined five types of defects, and uses a dataset from Kaggle.</a:t>
            </a:r>
            <a:endParaRPr/>
          </a:p>
          <a:p>
            <a:pPr indent="0" lvl="0" marL="0" rtl="0" algn="l">
              <a:spcBef>
                <a:spcPts val="0"/>
              </a:spcBef>
              <a:spcAft>
                <a:spcPts val="0"/>
              </a:spcAft>
              <a:buNone/>
            </a:pPr>
            <a:r>
              <a:rPr lang="en-GB"/>
              <a:t>The original dataset consists of 26666 grayscale training and 12646 test images, organized as frames from weld recordings.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 Id="rId6" Type="http://schemas.openxmlformats.org/officeDocument/2006/relationships/slide" Target="/ppt/slides/slide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3.xml"/><Relationship Id="rId3" Type="http://schemas.openxmlformats.org/officeDocument/2006/relationships/slide" Target="/ppt/slides/slide3.xml"/><Relationship Id="rId4" Type="http://schemas.openxmlformats.org/officeDocument/2006/relationships/slide" Target="/ppt/slides/slide3.xml"/><Relationship Id="rId5" Type="http://schemas.openxmlformats.org/officeDocument/2006/relationships/slide" Target="/ppt/slides/slide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55" name="Shape 55"/>
        <p:cNvGrpSpPr/>
        <p:nvPr/>
      </p:nvGrpSpPr>
      <p:grpSpPr>
        <a:xfrm>
          <a:off x="0" y="0"/>
          <a:ext cx="0" cy="0"/>
          <a:chOff x="0" y="0"/>
          <a:chExt cx="0" cy="0"/>
        </a:xfrm>
      </p:grpSpPr>
      <p:grpSp>
        <p:nvGrpSpPr>
          <p:cNvPr id="56" name="Google Shape;56;p13"/>
          <p:cNvGrpSpPr/>
          <p:nvPr/>
        </p:nvGrpSpPr>
        <p:grpSpPr>
          <a:xfrm>
            <a:off x="4406400" y="0"/>
            <a:ext cx="4737600" cy="5143065"/>
            <a:chOff x="4406400" y="0"/>
            <a:chExt cx="4737600" cy="5143065"/>
          </a:xfrm>
        </p:grpSpPr>
        <p:sp>
          <p:nvSpPr>
            <p:cNvPr id="57" name="Google Shape;57;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76" name="Google Shape;76;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7" name="Shape 77"/>
        <p:cNvGrpSpPr/>
        <p:nvPr/>
      </p:nvGrpSpPr>
      <p:grpSpPr>
        <a:xfrm>
          <a:off x="0" y="0"/>
          <a:ext cx="0" cy="0"/>
          <a:chOff x="0" y="0"/>
          <a:chExt cx="0" cy="0"/>
        </a:xfrm>
      </p:grpSpPr>
      <p:sp>
        <p:nvSpPr>
          <p:cNvPr id="78" name="Google Shape;78;p14"/>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9" name="Google Shape;79;p14"/>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81" name="Google Shape;81;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4"/>
          <p:cNvGrpSpPr/>
          <p:nvPr/>
        </p:nvGrpSpPr>
        <p:grpSpPr>
          <a:xfrm>
            <a:off x="0" y="381001"/>
            <a:ext cx="1037850" cy="1016287"/>
            <a:chOff x="0" y="381001"/>
            <a:chExt cx="1037850" cy="1016287"/>
          </a:xfrm>
        </p:grpSpPr>
        <p:sp>
          <p:nvSpPr>
            <p:cNvPr id="86" name="Google Shape;86;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4"/>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9" name="Google Shape;89;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90" name="Shape 90"/>
        <p:cNvGrpSpPr/>
        <p:nvPr/>
      </p:nvGrpSpPr>
      <p:grpSpPr>
        <a:xfrm>
          <a:off x="0" y="0"/>
          <a:ext cx="0" cy="0"/>
          <a:chOff x="0" y="0"/>
          <a:chExt cx="0" cy="0"/>
        </a:xfrm>
      </p:grpSpPr>
      <p:pic>
        <p:nvPicPr>
          <p:cNvPr descr="offset_comp_343059.jpg" id="91" name="Google Shape;91;p15"/>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92" name="Google Shape;92;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5"/>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dk2"/>
              </a:buClr>
              <a:buSzPts val="1800"/>
              <a:buChar char="●"/>
              <a:defRPr>
                <a:solidFill>
                  <a:schemeClr val="dk2"/>
                </a:solidFill>
              </a:defRPr>
            </a:lvl1pPr>
            <a:lvl2pPr indent="-317500" lvl="1" marL="914400" rtl="0">
              <a:spcBef>
                <a:spcPts val="0"/>
              </a:spcBef>
              <a:spcAft>
                <a:spcPts val="0"/>
              </a:spcAft>
              <a:buClr>
                <a:schemeClr val="dk2"/>
              </a:buClr>
              <a:buSzPts val="1400"/>
              <a:buChar char="○"/>
              <a:defRPr>
                <a:solidFill>
                  <a:schemeClr val="dk2"/>
                </a:solidFill>
              </a:defRPr>
            </a:lvl2pPr>
            <a:lvl3pPr indent="-317500" lvl="2" marL="1371600" rtl="0">
              <a:spcBef>
                <a:spcPts val="0"/>
              </a:spcBef>
              <a:spcAft>
                <a:spcPts val="0"/>
              </a:spcAft>
              <a:buClr>
                <a:schemeClr val="dk2"/>
              </a:buClr>
              <a:buSzPts val="1400"/>
              <a:buChar char="■"/>
              <a:defRPr>
                <a:solidFill>
                  <a:schemeClr val="dk2"/>
                </a:solidFill>
              </a:defRPr>
            </a:lvl3pPr>
            <a:lvl4pPr indent="-317500" lvl="3" marL="1828800" rtl="0">
              <a:spcBef>
                <a:spcPts val="0"/>
              </a:spcBef>
              <a:spcAft>
                <a:spcPts val="0"/>
              </a:spcAft>
              <a:buClr>
                <a:schemeClr val="dk2"/>
              </a:buClr>
              <a:buSzPts val="1400"/>
              <a:buChar char="●"/>
              <a:defRPr>
                <a:solidFill>
                  <a:schemeClr val="dk2"/>
                </a:solidFill>
              </a:defRPr>
            </a:lvl4pPr>
            <a:lvl5pPr indent="-317500" lvl="4" marL="2286000" rtl="0">
              <a:spcBef>
                <a:spcPts val="0"/>
              </a:spcBef>
              <a:spcAft>
                <a:spcPts val="0"/>
              </a:spcAft>
              <a:buClr>
                <a:schemeClr val="dk2"/>
              </a:buClr>
              <a:buSzPts val="1400"/>
              <a:buChar char="○"/>
              <a:defRPr>
                <a:solidFill>
                  <a:schemeClr val="dk2"/>
                </a:solidFill>
              </a:defRPr>
            </a:lvl5pPr>
            <a:lvl6pPr indent="-317500" lvl="5" marL="2743200" rtl="0">
              <a:spcBef>
                <a:spcPts val="0"/>
              </a:spcBef>
              <a:spcAft>
                <a:spcPts val="0"/>
              </a:spcAft>
              <a:buClr>
                <a:schemeClr val="dk2"/>
              </a:buClr>
              <a:buSzPts val="1400"/>
              <a:buChar char="■"/>
              <a:defRPr>
                <a:solidFill>
                  <a:schemeClr val="dk2"/>
                </a:solidFill>
              </a:defRPr>
            </a:lvl6pPr>
            <a:lvl7pPr indent="-317500" lvl="6" marL="3200400" rtl="0">
              <a:spcBef>
                <a:spcPts val="0"/>
              </a:spcBef>
              <a:spcAft>
                <a:spcPts val="0"/>
              </a:spcAft>
              <a:buClr>
                <a:schemeClr val="dk2"/>
              </a:buClr>
              <a:buSzPts val="1400"/>
              <a:buChar char="●"/>
              <a:defRPr>
                <a:solidFill>
                  <a:schemeClr val="dk2"/>
                </a:solidFill>
              </a:defRPr>
            </a:lvl7pPr>
            <a:lvl8pPr indent="-317500" lvl="7" marL="3657600" rtl="0">
              <a:spcBef>
                <a:spcPts val="0"/>
              </a:spcBef>
              <a:spcAft>
                <a:spcPts val="0"/>
              </a:spcAft>
              <a:buClr>
                <a:schemeClr val="dk2"/>
              </a:buClr>
              <a:buSzPts val="1400"/>
              <a:buChar char="○"/>
              <a:defRPr>
                <a:solidFill>
                  <a:schemeClr val="dk2"/>
                </a:solidFill>
              </a:defRPr>
            </a:lvl8pPr>
            <a:lvl9pPr indent="-317500" lvl="8" marL="4114800" rtl="0">
              <a:spcBef>
                <a:spcPts val="0"/>
              </a:spcBef>
              <a:spcAft>
                <a:spcPts val="0"/>
              </a:spcAft>
              <a:buClr>
                <a:schemeClr val="dk2"/>
              </a:buClr>
              <a:buSzPts val="1400"/>
              <a:buChar char="■"/>
              <a:defRPr>
                <a:solidFill>
                  <a:schemeClr val="dk2"/>
                </a:solidFill>
              </a:defRPr>
            </a:lvl9pPr>
          </a:lstStyle>
          <a:p/>
        </p:txBody>
      </p:sp>
      <p:sp>
        <p:nvSpPr>
          <p:cNvPr id="94" name="Google Shape;9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5" name="Google Shape;95;p15">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5"/>
          <p:cNvGrpSpPr/>
          <p:nvPr/>
        </p:nvGrpSpPr>
        <p:grpSpPr>
          <a:xfrm>
            <a:off x="0" y="381001"/>
            <a:ext cx="1037850" cy="1016287"/>
            <a:chOff x="0" y="381001"/>
            <a:chExt cx="1037850" cy="1016287"/>
          </a:xfrm>
        </p:grpSpPr>
        <p:sp>
          <p:nvSpPr>
            <p:cNvPr id="100" name="Google Shape;100;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02" name="Shape 102"/>
        <p:cNvGrpSpPr/>
        <p:nvPr/>
      </p:nvGrpSpPr>
      <p:grpSpPr>
        <a:xfrm>
          <a:off x="0" y="0"/>
          <a:ext cx="0" cy="0"/>
          <a:chOff x="0" y="0"/>
          <a:chExt cx="0" cy="0"/>
        </a:xfrm>
      </p:grpSpPr>
      <p:sp>
        <p:nvSpPr>
          <p:cNvPr id="103" name="Google Shape;103;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4" name="Google Shape;104;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16"/>
          <p:cNvGrpSpPr/>
          <p:nvPr/>
        </p:nvGrpSpPr>
        <p:grpSpPr>
          <a:xfrm>
            <a:off x="0" y="381001"/>
            <a:ext cx="1037850" cy="1016287"/>
            <a:chOff x="0" y="381001"/>
            <a:chExt cx="1037850" cy="1016287"/>
          </a:xfrm>
        </p:grpSpPr>
        <p:sp>
          <p:nvSpPr>
            <p:cNvPr id="110" name="Google Shape;110;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13" name="Google Shape;113;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14" name="Google Shape;114;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3.png"/><Relationship Id="rId9"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hyperlink" Target="https://doi.org/10.1016/j.jmapro.2019.07.02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gif"/><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9.jpg"/><Relationship Id="rId4" Type="http://schemas.openxmlformats.org/officeDocument/2006/relationships/image" Target="../media/image8.png"/><Relationship Id="rId5"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29.jpg"/><Relationship Id="rId4" Type="http://schemas.openxmlformats.org/officeDocument/2006/relationships/image" Target="../media/image8.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8.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13.png"/><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hyperlink" Target="http://dx.doi.org/10.1103/PhysRevResearch.1.033063"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hyperlink" Target="http://dx.doi.org/10.1103/PhysRevResearch.1.03306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44055"/>
            </a:gs>
            <a:gs pos="100000">
              <a:srgbClr val="030304"/>
            </a:gs>
          </a:gsLst>
          <a:lin ang="5400012" scaled="0"/>
        </a:gradFill>
      </p:bgPr>
    </p:bg>
    <p:spTree>
      <p:nvGrpSpPr>
        <p:cNvPr id="118" name="Shape 118"/>
        <p:cNvGrpSpPr/>
        <p:nvPr/>
      </p:nvGrpSpPr>
      <p:grpSpPr>
        <a:xfrm>
          <a:off x="0" y="0"/>
          <a:ext cx="0" cy="0"/>
          <a:chOff x="0" y="0"/>
          <a:chExt cx="0" cy="0"/>
        </a:xfrm>
      </p:grpSpPr>
      <p:sp>
        <p:nvSpPr>
          <p:cNvPr id="119" name="Google Shape;119;p17"/>
          <p:cNvSpPr txBox="1"/>
          <p:nvPr>
            <p:ph type="ctrTitle"/>
          </p:nvPr>
        </p:nvSpPr>
        <p:spPr>
          <a:xfrm>
            <a:off x="671258" y="990800"/>
            <a:ext cx="7801500" cy="1730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Quantum Machine Learning for Conspicuity Detection in Production</a:t>
            </a:r>
            <a:endParaRPr/>
          </a:p>
        </p:txBody>
      </p:sp>
      <p:sp>
        <p:nvSpPr>
          <p:cNvPr id="120" name="Google Shape;120;p17"/>
          <p:cNvSpPr txBox="1"/>
          <p:nvPr>
            <p:ph idx="1" type="subTitle"/>
          </p:nvPr>
        </p:nvSpPr>
        <p:spPr>
          <a:xfrm>
            <a:off x="671250" y="3174875"/>
            <a:ext cx="7801500" cy="1838400"/>
          </a:xfrm>
          <a:prstGeom prst="rect">
            <a:avLst/>
          </a:prstGeom>
        </p:spPr>
        <p:txBody>
          <a:bodyPr anchorCtr="0" anchor="t" bIns="91425" lIns="91425" spcFirstLastPara="1" rIns="91425" wrap="square" tIns="91425">
            <a:normAutofit fontScale="77500" lnSpcReduction="20000"/>
          </a:bodyPr>
          <a:lstStyle/>
          <a:p>
            <a:pPr indent="0" lvl="0" marL="0" rtl="0" algn="ctr">
              <a:lnSpc>
                <a:spcPct val="115000"/>
              </a:lnSpc>
              <a:spcBef>
                <a:spcPts val="0"/>
              </a:spcBef>
              <a:spcAft>
                <a:spcPts val="0"/>
              </a:spcAft>
              <a:buNone/>
            </a:pPr>
            <a:r>
              <a:rPr b="1" lang="en-GB" sz="2464"/>
              <a:t>| TEAM &gt; &lt; QUANTOMICS |</a:t>
            </a:r>
            <a:endParaRPr b="1" sz="2464"/>
          </a:p>
          <a:p>
            <a:pPr indent="0" lvl="0" marL="0" rtl="0" algn="ctr">
              <a:lnSpc>
                <a:spcPct val="115000"/>
              </a:lnSpc>
              <a:spcBef>
                <a:spcPts val="1600"/>
              </a:spcBef>
              <a:spcAft>
                <a:spcPts val="0"/>
              </a:spcAft>
              <a:buNone/>
            </a:pPr>
            <a:r>
              <a:t/>
            </a:r>
            <a:endParaRPr b="1"/>
          </a:p>
          <a:p>
            <a:pPr indent="0" lvl="0" marL="0" rtl="0" algn="ctr">
              <a:lnSpc>
                <a:spcPct val="115000"/>
              </a:lnSpc>
              <a:spcBef>
                <a:spcPts val="1600"/>
              </a:spcBef>
              <a:spcAft>
                <a:spcPts val="0"/>
              </a:spcAft>
              <a:buNone/>
            </a:pPr>
            <a:r>
              <a:rPr b="1" lang="en-GB" sz="2017"/>
              <a:t>Mohammadreza Khodajou Masouleh ⊗ Hao Mack Yang Lee</a:t>
            </a:r>
            <a:endParaRPr b="1" sz="2017"/>
          </a:p>
          <a:p>
            <a:pPr indent="0" lvl="0" marL="0" rtl="0" algn="ctr">
              <a:lnSpc>
                <a:spcPct val="115000"/>
              </a:lnSpc>
              <a:spcBef>
                <a:spcPts val="1600"/>
              </a:spcBef>
              <a:spcAft>
                <a:spcPts val="1600"/>
              </a:spcAft>
              <a:buNone/>
            </a:pPr>
            <a:r>
              <a:t/>
            </a:r>
            <a:endParaRPr b="1"/>
          </a:p>
        </p:txBody>
      </p:sp>
      <p:pic>
        <p:nvPicPr>
          <p:cNvPr descr="Womanium Quantum" id="121" name="Google Shape;121;p17"/>
          <p:cNvPicPr preferRelativeResize="0"/>
          <p:nvPr/>
        </p:nvPicPr>
        <p:blipFill>
          <a:blip r:embed="rId3">
            <a:alphaModFix/>
          </a:blip>
          <a:stretch>
            <a:fillRect/>
          </a:stretch>
        </p:blipFill>
        <p:spPr>
          <a:xfrm>
            <a:off x="152400" y="360000"/>
            <a:ext cx="8839201" cy="655412"/>
          </a:xfrm>
          <a:prstGeom prst="rect">
            <a:avLst/>
          </a:prstGeom>
          <a:noFill/>
          <a:ln>
            <a:noFill/>
          </a:ln>
        </p:spPr>
      </p:pic>
      <p:sp>
        <p:nvSpPr>
          <p:cNvPr id="122" name="Google Shape;122;p17"/>
          <p:cNvSpPr txBox="1"/>
          <p:nvPr/>
        </p:nvSpPr>
        <p:spPr>
          <a:xfrm>
            <a:off x="2720850" y="4682000"/>
            <a:ext cx="373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Automated defect classification of Aluminium 5083 TIG welding using HDR</a:t>
            </a:r>
            <a:endParaRPr sz="2400"/>
          </a:p>
          <a:p>
            <a:pPr indent="0" lvl="0" marL="0" rtl="0" algn="l">
              <a:spcBef>
                <a:spcPts val="0"/>
              </a:spcBef>
              <a:spcAft>
                <a:spcPts val="0"/>
              </a:spcAft>
              <a:buNone/>
            </a:pPr>
            <a:r>
              <a:rPr lang="en-GB" sz="2400"/>
              <a:t>camera and neural networks</a:t>
            </a:r>
            <a:endParaRPr sz="2400"/>
          </a:p>
        </p:txBody>
      </p:sp>
      <p:pic>
        <p:nvPicPr>
          <p:cNvPr descr="Womanium Quantum" id="242" name="Google Shape;242;p26"/>
          <p:cNvPicPr preferRelativeResize="0"/>
          <p:nvPr/>
        </p:nvPicPr>
        <p:blipFill>
          <a:blip r:embed="rId3">
            <a:alphaModFix/>
          </a:blip>
          <a:stretch>
            <a:fillRect/>
          </a:stretch>
        </p:blipFill>
        <p:spPr>
          <a:xfrm>
            <a:off x="6840000" y="90000"/>
            <a:ext cx="2209802" cy="163853"/>
          </a:xfrm>
          <a:prstGeom prst="rect">
            <a:avLst/>
          </a:prstGeom>
          <a:noFill/>
          <a:ln>
            <a:noFill/>
          </a:ln>
        </p:spPr>
      </p:pic>
      <p:grpSp>
        <p:nvGrpSpPr>
          <p:cNvPr id="243" name="Google Shape;243;p26"/>
          <p:cNvGrpSpPr/>
          <p:nvPr/>
        </p:nvGrpSpPr>
        <p:grpSpPr>
          <a:xfrm>
            <a:off x="455200" y="1799973"/>
            <a:ext cx="8233650" cy="2560544"/>
            <a:chOff x="455200" y="1298831"/>
            <a:chExt cx="8233650" cy="2560544"/>
          </a:xfrm>
        </p:grpSpPr>
        <p:grpSp>
          <p:nvGrpSpPr>
            <p:cNvPr id="244" name="Google Shape;244;p26"/>
            <p:cNvGrpSpPr/>
            <p:nvPr/>
          </p:nvGrpSpPr>
          <p:grpSpPr>
            <a:xfrm>
              <a:off x="456615" y="1298831"/>
              <a:ext cx="1276498" cy="2545836"/>
              <a:chOff x="3983627" y="1676395"/>
              <a:chExt cx="1449538" cy="2881914"/>
            </a:xfrm>
          </p:grpSpPr>
          <p:sp>
            <p:nvSpPr>
              <p:cNvPr id="245" name="Google Shape;245;p2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48" name="Google Shape;248;p26"/>
            <p:cNvPicPr preferRelativeResize="0"/>
            <p:nvPr/>
          </p:nvPicPr>
          <p:blipFill rotWithShape="1">
            <a:blip r:embed="rId4">
              <a:alphaModFix/>
            </a:blip>
            <a:srcRect b="0" l="14358" r="14350" t="0"/>
            <a:stretch/>
          </p:blipFill>
          <p:spPr>
            <a:xfrm>
              <a:off x="455325" y="1299009"/>
              <a:ext cx="1278300" cy="2182800"/>
            </a:xfrm>
            <a:prstGeom prst="round2SameRect">
              <a:avLst>
                <a:gd fmla="val 4129" name="adj1"/>
                <a:gd fmla="val 0" name="adj2"/>
              </a:avLst>
            </a:prstGeom>
            <a:noFill/>
            <a:ln>
              <a:noFill/>
            </a:ln>
          </p:spPr>
        </p:pic>
        <p:grpSp>
          <p:nvGrpSpPr>
            <p:cNvPr id="249" name="Google Shape;249;p26"/>
            <p:cNvGrpSpPr/>
            <p:nvPr/>
          </p:nvGrpSpPr>
          <p:grpSpPr>
            <a:xfrm>
              <a:off x="1847655" y="1298831"/>
              <a:ext cx="1276498" cy="2545836"/>
              <a:chOff x="3983627" y="1676395"/>
              <a:chExt cx="1449538" cy="2881914"/>
            </a:xfrm>
          </p:grpSpPr>
          <p:sp>
            <p:nvSpPr>
              <p:cNvPr id="250" name="Google Shape;250;p2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6"/>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3" name="Google Shape;253;p26"/>
            <p:cNvPicPr preferRelativeResize="0"/>
            <p:nvPr/>
          </p:nvPicPr>
          <p:blipFill rotWithShape="1">
            <a:blip r:embed="rId5">
              <a:alphaModFix/>
            </a:blip>
            <a:srcRect b="0" l="14358" r="14350" t="0"/>
            <a:stretch/>
          </p:blipFill>
          <p:spPr>
            <a:xfrm>
              <a:off x="1846365" y="1299009"/>
              <a:ext cx="1278300" cy="2182800"/>
            </a:xfrm>
            <a:prstGeom prst="round2SameRect">
              <a:avLst>
                <a:gd fmla="val 4129" name="adj1"/>
                <a:gd fmla="val 0" name="adj2"/>
              </a:avLst>
            </a:prstGeom>
            <a:noFill/>
            <a:ln>
              <a:noFill/>
            </a:ln>
          </p:spPr>
        </p:pic>
        <p:grpSp>
          <p:nvGrpSpPr>
            <p:cNvPr id="254" name="Google Shape;254;p26"/>
            <p:cNvGrpSpPr/>
            <p:nvPr/>
          </p:nvGrpSpPr>
          <p:grpSpPr>
            <a:xfrm>
              <a:off x="3238695" y="1298831"/>
              <a:ext cx="1276498" cy="2545836"/>
              <a:chOff x="3983627" y="1676395"/>
              <a:chExt cx="1449538" cy="2881914"/>
            </a:xfrm>
          </p:grpSpPr>
          <p:sp>
            <p:nvSpPr>
              <p:cNvPr id="255" name="Google Shape;255;p2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58" name="Google Shape;258;p26"/>
            <p:cNvPicPr preferRelativeResize="0"/>
            <p:nvPr/>
          </p:nvPicPr>
          <p:blipFill rotWithShape="1">
            <a:blip r:embed="rId6">
              <a:alphaModFix/>
            </a:blip>
            <a:srcRect b="0" l="14358" r="14350" t="0"/>
            <a:stretch/>
          </p:blipFill>
          <p:spPr>
            <a:xfrm>
              <a:off x="3237405" y="1299009"/>
              <a:ext cx="1278300" cy="2182800"/>
            </a:xfrm>
            <a:prstGeom prst="round2SameRect">
              <a:avLst>
                <a:gd fmla="val 4129" name="adj1"/>
                <a:gd fmla="val 0" name="adj2"/>
              </a:avLst>
            </a:prstGeom>
            <a:noFill/>
            <a:ln>
              <a:noFill/>
            </a:ln>
          </p:spPr>
        </p:pic>
        <p:grpSp>
          <p:nvGrpSpPr>
            <p:cNvPr id="259" name="Google Shape;259;p26"/>
            <p:cNvGrpSpPr/>
            <p:nvPr/>
          </p:nvGrpSpPr>
          <p:grpSpPr>
            <a:xfrm>
              <a:off x="4629735" y="1298831"/>
              <a:ext cx="1276498" cy="2545836"/>
              <a:chOff x="3983627" y="1676395"/>
              <a:chExt cx="1449538" cy="2881914"/>
            </a:xfrm>
          </p:grpSpPr>
          <p:sp>
            <p:nvSpPr>
              <p:cNvPr id="260" name="Google Shape;260;p2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6"/>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3" name="Google Shape;263;p26"/>
            <p:cNvPicPr preferRelativeResize="0"/>
            <p:nvPr/>
          </p:nvPicPr>
          <p:blipFill rotWithShape="1">
            <a:blip r:embed="rId7">
              <a:alphaModFix/>
            </a:blip>
            <a:srcRect b="0" l="14352" r="14345" t="0"/>
            <a:stretch/>
          </p:blipFill>
          <p:spPr>
            <a:xfrm>
              <a:off x="4628445" y="1299009"/>
              <a:ext cx="1278300" cy="2182800"/>
            </a:xfrm>
            <a:prstGeom prst="round2SameRect">
              <a:avLst>
                <a:gd fmla="val 4129" name="adj1"/>
                <a:gd fmla="val 0" name="adj2"/>
              </a:avLst>
            </a:prstGeom>
            <a:noFill/>
            <a:ln>
              <a:noFill/>
            </a:ln>
          </p:spPr>
        </p:pic>
        <p:grpSp>
          <p:nvGrpSpPr>
            <p:cNvPr id="264" name="Google Shape;264;p26"/>
            <p:cNvGrpSpPr/>
            <p:nvPr/>
          </p:nvGrpSpPr>
          <p:grpSpPr>
            <a:xfrm>
              <a:off x="6020775" y="1298831"/>
              <a:ext cx="1276498" cy="2545836"/>
              <a:chOff x="3983627" y="1676395"/>
              <a:chExt cx="1449538" cy="2881914"/>
            </a:xfrm>
          </p:grpSpPr>
          <p:sp>
            <p:nvSpPr>
              <p:cNvPr id="265" name="Google Shape;265;p2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68" name="Google Shape;268;p26"/>
            <p:cNvPicPr preferRelativeResize="0"/>
            <p:nvPr/>
          </p:nvPicPr>
          <p:blipFill rotWithShape="1">
            <a:blip r:embed="rId8">
              <a:alphaModFix/>
            </a:blip>
            <a:srcRect b="0" l="14358" r="14350" t="0"/>
            <a:stretch/>
          </p:blipFill>
          <p:spPr>
            <a:xfrm>
              <a:off x="6019485" y="1299009"/>
              <a:ext cx="1278300" cy="2182800"/>
            </a:xfrm>
            <a:prstGeom prst="round2SameRect">
              <a:avLst>
                <a:gd fmla="val 4129" name="adj1"/>
                <a:gd fmla="val 0" name="adj2"/>
              </a:avLst>
            </a:prstGeom>
            <a:noFill/>
            <a:ln>
              <a:noFill/>
            </a:ln>
          </p:spPr>
        </p:pic>
        <p:grpSp>
          <p:nvGrpSpPr>
            <p:cNvPr id="269" name="Google Shape;269;p26"/>
            <p:cNvGrpSpPr/>
            <p:nvPr/>
          </p:nvGrpSpPr>
          <p:grpSpPr>
            <a:xfrm>
              <a:off x="7411815" y="1298831"/>
              <a:ext cx="1276498" cy="2545836"/>
              <a:chOff x="3983627" y="1676395"/>
              <a:chExt cx="1449538" cy="2881914"/>
            </a:xfrm>
          </p:grpSpPr>
          <p:sp>
            <p:nvSpPr>
              <p:cNvPr id="270" name="Google Shape;270;p2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6"/>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3" name="Google Shape;273;p26"/>
            <p:cNvPicPr preferRelativeResize="0"/>
            <p:nvPr/>
          </p:nvPicPr>
          <p:blipFill rotWithShape="1">
            <a:blip r:embed="rId9">
              <a:alphaModFix/>
            </a:blip>
            <a:srcRect b="0" l="14358" r="14350" t="0"/>
            <a:stretch/>
          </p:blipFill>
          <p:spPr>
            <a:xfrm>
              <a:off x="7410525" y="1299009"/>
              <a:ext cx="1278300" cy="2182800"/>
            </a:xfrm>
            <a:prstGeom prst="round2SameRect">
              <a:avLst>
                <a:gd fmla="val 4129" name="adj1"/>
                <a:gd fmla="val 0" name="adj2"/>
              </a:avLst>
            </a:prstGeom>
            <a:noFill/>
            <a:ln>
              <a:noFill/>
            </a:ln>
          </p:spPr>
        </p:pic>
        <p:sp>
          <p:nvSpPr>
            <p:cNvPr id="274" name="Google Shape;274;p26"/>
            <p:cNvSpPr txBox="1"/>
            <p:nvPr/>
          </p:nvSpPr>
          <p:spPr>
            <a:xfrm>
              <a:off x="455200" y="3490075"/>
              <a:ext cx="12783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chemeClr val="lt1"/>
                  </a:solidFill>
                  <a:latin typeface="Average"/>
                  <a:ea typeface="Average"/>
                  <a:cs typeface="Average"/>
                  <a:sym typeface="Average"/>
                </a:rPr>
                <a:t>Good</a:t>
              </a:r>
              <a:endParaRPr b="1" sz="1200">
                <a:solidFill>
                  <a:schemeClr val="lt1"/>
                </a:solidFill>
                <a:latin typeface="Average"/>
                <a:ea typeface="Average"/>
                <a:cs typeface="Average"/>
                <a:sym typeface="Average"/>
              </a:endParaRPr>
            </a:p>
          </p:txBody>
        </p:sp>
        <p:sp>
          <p:nvSpPr>
            <p:cNvPr id="275" name="Google Shape;275;p26"/>
            <p:cNvSpPr txBox="1"/>
            <p:nvPr/>
          </p:nvSpPr>
          <p:spPr>
            <a:xfrm>
              <a:off x="1846288" y="3490075"/>
              <a:ext cx="12783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chemeClr val="lt1"/>
                  </a:solidFill>
                  <a:latin typeface="Average"/>
                  <a:ea typeface="Average"/>
                  <a:cs typeface="Average"/>
                  <a:sym typeface="Average"/>
                </a:rPr>
                <a:t>Burnthrough</a:t>
              </a:r>
              <a:endParaRPr b="1" sz="1200">
                <a:solidFill>
                  <a:schemeClr val="lt1"/>
                </a:solidFill>
                <a:latin typeface="Average"/>
                <a:ea typeface="Average"/>
                <a:cs typeface="Average"/>
                <a:sym typeface="Average"/>
              </a:endParaRPr>
            </a:p>
          </p:txBody>
        </p:sp>
        <p:sp>
          <p:nvSpPr>
            <p:cNvPr id="276" name="Google Shape;276;p26"/>
            <p:cNvSpPr txBox="1"/>
            <p:nvPr/>
          </p:nvSpPr>
          <p:spPr>
            <a:xfrm>
              <a:off x="3237325" y="3490075"/>
              <a:ext cx="1278300" cy="3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chemeClr val="lt1"/>
                  </a:solidFill>
                  <a:latin typeface="Average"/>
                  <a:ea typeface="Average"/>
                  <a:cs typeface="Average"/>
                  <a:sym typeface="Average"/>
                </a:rPr>
                <a:t> Contamination</a:t>
              </a:r>
              <a:endParaRPr b="1" sz="1200">
                <a:solidFill>
                  <a:schemeClr val="lt1"/>
                </a:solidFill>
                <a:latin typeface="Average"/>
                <a:ea typeface="Average"/>
                <a:cs typeface="Average"/>
                <a:sym typeface="Average"/>
              </a:endParaRPr>
            </a:p>
          </p:txBody>
        </p:sp>
        <p:sp>
          <p:nvSpPr>
            <p:cNvPr id="277" name="Google Shape;277;p26"/>
            <p:cNvSpPr txBox="1"/>
            <p:nvPr/>
          </p:nvSpPr>
          <p:spPr>
            <a:xfrm>
              <a:off x="4628400" y="3490075"/>
              <a:ext cx="12783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chemeClr val="lt1"/>
                  </a:solidFill>
                  <a:latin typeface="Average"/>
                  <a:ea typeface="Average"/>
                  <a:cs typeface="Average"/>
                  <a:sym typeface="Average"/>
                </a:rPr>
                <a:t>Lack fusion</a:t>
              </a:r>
              <a:endParaRPr b="1" sz="1200">
                <a:solidFill>
                  <a:schemeClr val="lt1"/>
                </a:solidFill>
                <a:latin typeface="Average"/>
                <a:ea typeface="Average"/>
                <a:cs typeface="Average"/>
                <a:sym typeface="Average"/>
              </a:endParaRPr>
            </a:p>
          </p:txBody>
        </p:sp>
        <p:sp>
          <p:nvSpPr>
            <p:cNvPr id="278" name="Google Shape;278;p26"/>
            <p:cNvSpPr txBox="1"/>
            <p:nvPr/>
          </p:nvSpPr>
          <p:spPr>
            <a:xfrm>
              <a:off x="6019463" y="3490075"/>
              <a:ext cx="1278300" cy="36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chemeClr val="lt1"/>
                  </a:solidFill>
                  <a:latin typeface="Average"/>
                  <a:ea typeface="Average"/>
                  <a:cs typeface="Average"/>
                  <a:sym typeface="Average"/>
                </a:rPr>
                <a:t>Misalignment</a:t>
              </a:r>
              <a:endParaRPr b="1" sz="1200">
                <a:solidFill>
                  <a:schemeClr val="lt1"/>
                </a:solidFill>
                <a:latin typeface="Average"/>
                <a:ea typeface="Average"/>
                <a:cs typeface="Average"/>
                <a:sym typeface="Average"/>
              </a:endParaRPr>
            </a:p>
          </p:txBody>
        </p:sp>
        <p:sp>
          <p:nvSpPr>
            <p:cNvPr id="279" name="Google Shape;279;p26"/>
            <p:cNvSpPr txBox="1"/>
            <p:nvPr/>
          </p:nvSpPr>
          <p:spPr>
            <a:xfrm>
              <a:off x="7410550" y="3490075"/>
              <a:ext cx="1278300" cy="369300"/>
            </a:xfrm>
            <a:prstGeom prst="rect">
              <a:avLst/>
            </a:prstGeom>
            <a:noFill/>
            <a:ln>
              <a:noFill/>
            </a:ln>
          </p:spPr>
          <p:txBody>
            <a:bodyPr anchorCtr="0" anchor="t" bIns="91425" lIns="0" spcFirstLastPara="1" rIns="0" wrap="square" tIns="91425">
              <a:spAutoFit/>
            </a:bodyPr>
            <a:lstStyle/>
            <a:p>
              <a:pPr indent="0" lvl="0" marL="0" rtl="0" algn="ctr">
                <a:spcBef>
                  <a:spcPts val="0"/>
                </a:spcBef>
                <a:spcAft>
                  <a:spcPts val="0"/>
                </a:spcAft>
                <a:buNone/>
              </a:pPr>
              <a:r>
                <a:rPr b="1" lang="en-GB" sz="1200">
                  <a:solidFill>
                    <a:schemeClr val="lt1"/>
                  </a:solidFill>
                  <a:latin typeface="Average"/>
                  <a:ea typeface="Average"/>
                  <a:cs typeface="Average"/>
                  <a:sym typeface="Average"/>
                </a:rPr>
                <a:t>Lack penetration</a:t>
              </a:r>
              <a:endParaRPr b="1" sz="1200">
                <a:solidFill>
                  <a:schemeClr val="lt1"/>
                </a:solidFill>
                <a:latin typeface="Average"/>
                <a:ea typeface="Average"/>
                <a:cs typeface="Average"/>
                <a:sym typeface="Average"/>
              </a:endParaRPr>
            </a:p>
          </p:txBody>
        </p:sp>
        <p:sp>
          <p:nvSpPr>
            <p:cNvPr id="280" name="Google Shape;280;p26"/>
            <p:cNvSpPr/>
            <p:nvPr/>
          </p:nvSpPr>
          <p:spPr>
            <a:xfrm>
              <a:off x="1896500" y="1789800"/>
              <a:ext cx="987000" cy="1201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81" name="Google Shape;281;p26"/>
            <p:cNvSpPr/>
            <p:nvPr/>
          </p:nvSpPr>
          <p:spPr>
            <a:xfrm>
              <a:off x="3291350" y="2242350"/>
              <a:ext cx="987000" cy="12012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82" name="Google Shape;282;p26"/>
            <p:cNvSpPr/>
            <p:nvPr/>
          </p:nvSpPr>
          <p:spPr>
            <a:xfrm>
              <a:off x="4976850" y="2212700"/>
              <a:ext cx="516600" cy="1172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83" name="Google Shape;283;p26"/>
            <p:cNvSpPr/>
            <p:nvPr/>
          </p:nvSpPr>
          <p:spPr>
            <a:xfrm>
              <a:off x="6256850" y="1701975"/>
              <a:ext cx="918600" cy="11727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284" name="Google Shape;284;p26"/>
            <p:cNvSpPr/>
            <p:nvPr/>
          </p:nvSpPr>
          <p:spPr>
            <a:xfrm>
              <a:off x="7586800" y="1985450"/>
              <a:ext cx="918600" cy="13650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grpSp>
      <p:sp>
        <p:nvSpPr>
          <p:cNvPr id="285" name="Google Shape;285;p26"/>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7"/>
          <p:cNvSpPr txBox="1"/>
          <p:nvPr>
            <p:ph type="title"/>
          </p:nvPr>
        </p:nvSpPr>
        <p:spPr>
          <a:xfrm>
            <a:off x="360000" y="540000"/>
            <a:ext cx="8520600" cy="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4800"/>
              <a:t>Machine learning workflow</a:t>
            </a:r>
            <a:endParaRPr sz="4800"/>
          </a:p>
        </p:txBody>
      </p:sp>
      <p:sp>
        <p:nvSpPr>
          <p:cNvPr id="291" name="Google Shape;291;p27"/>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Prepare</a:t>
            </a:r>
            <a:endParaRPr/>
          </a:p>
        </p:txBody>
      </p:sp>
      <p:sp>
        <p:nvSpPr>
          <p:cNvPr id="292" name="Google Shape;292;p27"/>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Using </a:t>
            </a:r>
            <a:r>
              <a:rPr i="1" lang="en-GB" sz="1000">
                <a:solidFill>
                  <a:srgbClr val="D9D9D9"/>
                </a:solidFill>
                <a:latin typeface="Lato"/>
                <a:ea typeface="Lato"/>
                <a:cs typeface="Lato"/>
                <a:sym typeface="Lato"/>
              </a:rPr>
              <a:t>Tensorflow</a:t>
            </a:r>
            <a:r>
              <a:rPr lang="en-GB" sz="1000">
                <a:solidFill>
                  <a:srgbClr val="D9D9D9"/>
                </a:solidFill>
                <a:latin typeface="Lato"/>
                <a:ea typeface="Lato"/>
                <a:cs typeface="Lato"/>
                <a:sym typeface="Lato"/>
              </a:rPr>
              <a:t>, collect images and labels. Downscale/trim the collection with matching labels.</a:t>
            </a:r>
            <a:endParaRPr sz="1000">
              <a:solidFill>
                <a:srgbClr val="D9D9D9"/>
              </a:solidFill>
              <a:latin typeface="Lato"/>
              <a:ea typeface="Lato"/>
              <a:cs typeface="Lato"/>
              <a:sym typeface="Lato"/>
            </a:endParaRPr>
          </a:p>
        </p:txBody>
      </p:sp>
      <p:cxnSp>
        <p:nvCxnSpPr>
          <p:cNvPr id="293" name="Google Shape;293;p27"/>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294" name="Google Shape;294;p27"/>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5" name="Google Shape;295;p27"/>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296" name="Google Shape;296;p27"/>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297" name="Google Shape;297;p27"/>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27"/>
          <p:cNvGrpSpPr/>
          <p:nvPr/>
        </p:nvGrpSpPr>
        <p:grpSpPr>
          <a:xfrm>
            <a:off x="3078687" y="2700858"/>
            <a:ext cx="737729" cy="737729"/>
            <a:chOff x="2920647" y="2157958"/>
            <a:chExt cx="827700" cy="827700"/>
          </a:xfrm>
        </p:grpSpPr>
        <p:sp>
          <p:nvSpPr>
            <p:cNvPr id="302" name="Google Shape;302;p27"/>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7"/>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7"/>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05" name="Google Shape;305;p27"/>
          <p:cNvGrpSpPr/>
          <p:nvPr/>
        </p:nvGrpSpPr>
        <p:grpSpPr>
          <a:xfrm rot="-5400000">
            <a:off x="4225338" y="3802929"/>
            <a:ext cx="737729" cy="737729"/>
            <a:chOff x="2920647" y="2157958"/>
            <a:chExt cx="827700" cy="827700"/>
          </a:xfrm>
        </p:grpSpPr>
        <p:sp>
          <p:nvSpPr>
            <p:cNvPr id="306" name="Google Shape;306;p27"/>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27"/>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09" name="Google Shape;309;p27"/>
          <p:cNvGrpSpPr/>
          <p:nvPr/>
        </p:nvGrpSpPr>
        <p:grpSpPr>
          <a:xfrm>
            <a:off x="5313093" y="2700655"/>
            <a:ext cx="737804" cy="737804"/>
            <a:chOff x="5428888" y="2158023"/>
            <a:chExt cx="828900" cy="828900"/>
          </a:xfrm>
        </p:grpSpPr>
        <p:sp>
          <p:nvSpPr>
            <p:cNvPr id="310" name="Google Shape;310;p27"/>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7"/>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13" name="Google Shape;313;p27"/>
          <p:cNvGrpSpPr/>
          <p:nvPr/>
        </p:nvGrpSpPr>
        <p:grpSpPr>
          <a:xfrm rot="5400000">
            <a:off x="4193370" y="1569752"/>
            <a:ext cx="737729" cy="737729"/>
            <a:chOff x="2920647" y="2157958"/>
            <a:chExt cx="827700" cy="827700"/>
          </a:xfrm>
        </p:grpSpPr>
        <p:sp>
          <p:nvSpPr>
            <p:cNvPr id="314" name="Google Shape;314;p27"/>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27"/>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17" name="Google Shape;317;p27"/>
          <p:cNvSpPr/>
          <p:nvPr/>
        </p:nvSpPr>
        <p:spPr>
          <a:xfrm>
            <a:off x="3753714" y="2242913"/>
            <a:ext cx="1623000" cy="1623000"/>
          </a:xfrm>
          <a:prstGeom prst="ellipse">
            <a:avLst/>
          </a:prstGeom>
          <a:solidFill>
            <a:srgbClr val="1B212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omanium Quantum" id="318" name="Google Shape;318;p27"/>
          <p:cNvPicPr preferRelativeResize="0"/>
          <p:nvPr/>
        </p:nvPicPr>
        <p:blipFill>
          <a:blip r:embed="rId3">
            <a:alphaModFix/>
          </a:blip>
          <a:stretch>
            <a:fillRect/>
          </a:stretch>
        </p:blipFill>
        <p:spPr>
          <a:xfrm>
            <a:off x="6840000" y="90000"/>
            <a:ext cx="2209802" cy="163853"/>
          </a:xfrm>
          <a:prstGeom prst="rect">
            <a:avLst/>
          </a:prstGeom>
          <a:noFill/>
          <a:ln>
            <a:noFill/>
          </a:ln>
        </p:spPr>
      </p:pic>
      <p:sp>
        <p:nvSpPr>
          <p:cNvPr id="319" name="Google Shape;319;p27"/>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pic>
        <p:nvPicPr>
          <p:cNvPr id="320" name="Google Shape;320;p27"/>
          <p:cNvPicPr preferRelativeResize="0"/>
          <p:nvPr/>
        </p:nvPicPr>
        <p:blipFill rotWithShape="1">
          <a:blip r:embed="rId4">
            <a:alphaModFix/>
          </a:blip>
          <a:srcRect b="17837" l="10156" r="15216" t="20760"/>
          <a:stretch/>
        </p:blipFill>
        <p:spPr>
          <a:xfrm>
            <a:off x="3744087" y="2242262"/>
            <a:ext cx="1623000" cy="1622999"/>
          </a:xfrm>
          <a:prstGeom prst="rect">
            <a:avLst/>
          </a:prstGeom>
          <a:solidFill>
            <a:srgbClr val="1B212C"/>
          </a:solid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8"/>
          <p:cNvSpPr txBox="1"/>
          <p:nvPr>
            <p:ph type="title"/>
          </p:nvPr>
        </p:nvSpPr>
        <p:spPr>
          <a:xfrm>
            <a:off x="360000" y="540000"/>
            <a:ext cx="8520600" cy="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4800"/>
              <a:t>Machine learning workflow</a:t>
            </a:r>
            <a:endParaRPr sz="4800"/>
          </a:p>
        </p:txBody>
      </p:sp>
      <p:sp>
        <p:nvSpPr>
          <p:cNvPr id="326" name="Google Shape;326;p28"/>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Prepare</a:t>
            </a:r>
            <a:endParaRPr/>
          </a:p>
        </p:txBody>
      </p:sp>
      <p:sp>
        <p:nvSpPr>
          <p:cNvPr id="327" name="Google Shape;327;p28"/>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Using </a:t>
            </a:r>
            <a:r>
              <a:rPr i="1" lang="en-GB" sz="1000">
                <a:solidFill>
                  <a:srgbClr val="D9D9D9"/>
                </a:solidFill>
                <a:latin typeface="Lato"/>
                <a:ea typeface="Lato"/>
                <a:cs typeface="Lato"/>
                <a:sym typeface="Lato"/>
              </a:rPr>
              <a:t>Tensorflow</a:t>
            </a:r>
            <a:r>
              <a:rPr lang="en-GB" sz="1000">
                <a:solidFill>
                  <a:srgbClr val="D9D9D9"/>
                </a:solidFill>
                <a:latin typeface="Lato"/>
                <a:ea typeface="Lato"/>
                <a:cs typeface="Lato"/>
                <a:sym typeface="Lato"/>
              </a:rPr>
              <a:t>, collect images and labels. Trim the collection with matching labels.</a:t>
            </a:r>
            <a:endParaRPr sz="1000">
              <a:solidFill>
                <a:srgbClr val="D9D9D9"/>
              </a:solidFill>
              <a:latin typeface="Lato"/>
              <a:ea typeface="Lato"/>
              <a:cs typeface="Lato"/>
              <a:sym typeface="Lato"/>
            </a:endParaRPr>
          </a:p>
        </p:txBody>
      </p:sp>
      <p:sp>
        <p:nvSpPr>
          <p:cNvPr id="328" name="Google Shape;328;p28"/>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Quanvol</a:t>
            </a:r>
            <a:r>
              <a:rPr lang="en-GB" sz="1600">
                <a:solidFill>
                  <a:srgbClr val="FFFFFF"/>
                </a:solidFill>
                <a:latin typeface="Montserrat"/>
                <a:ea typeface="Montserrat"/>
                <a:cs typeface="Montserrat"/>
                <a:sym typeface="Montserrat"/>
              </a:rPr>
              <a:t>v</a:t>
            </a:r>
            <a:r>
              <a:rPr lang="en-GB" sz="1600">
                <a:solidFill>
                  <a:srgbClr val="FFFFFF"/>
                </a:solidFill>
                <a:latin typeface="Montserrat"/>
                <a:ea typeface="Montserrat"/>
                <a:cs typeface="Montserrat"/>
                <a:sym typeface="Montserrat"/>
              </a:rPr>
              <a:t>e</a:t>
            </a:r>
            <a:endParaRPr/>
          </a:p>
        </p:txBody>
      </p:sp>
      <p:sp>
        <p:nvSpPr>
          <p:cNvPr id="329" name="Google Shape;329;p28"/>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Apply trainable adjustable </a:t>
            </a:r>
            <a:r>
              <a:rPr i="1" lang="en-GB" sz="1000">
                <a:solidFill>
                  <a:srgbClr val="D9D9D9"/>
                </a:solidFill>
                <a:latin typeface="Lato"/>
                <a:ea typeface="Lato"/>
                <a:cs typeface="Lato"/>
                <a:sym typeface="Lato"/>
              </a:rPr>
              <a:t>Keras</a:t>
            </a:r>
            <a:r>
              <a:rPr lang="en-GB" sz="1000">
                <a:solidFill>
                  <a:srgbClr val="D9D9D9"/>
                </a:solidFill>
                <a:latin typeface="Lato"/>
                <a:ea typeface="Lato"/>
                <a:cs typeface="Lato"/>
                <a:sym typeface="Lato"/>
              </a:rPr>
              <a:t> quanvolu</a:t>
            </a:r>
            <a:r>
              <a:rPr lang="en-GB" sz="1000">
                <a:solidFill>
                  <a:srgbClr val="D9D9D9"/>
                </a:solidFill>
                <a:latin typeface="Lato"/>
                <a:ea typeface="Lato"/>
                <a:cs typeface="Lato"/>
                <a:sym typeface="Lato"/>
              </a:rPr>
              <a:t>t</a:t>
            </a:r>
            <a:r>
              <a:rPr lang="en-GB" sz="1000">
                <a:solidFill>
                  <a:srgbClr val="D9D9D9"/>
                </a:solidFill>
                <a:latin typeface="Lato"/>
                <a:ea typeface="Lato"/>
                <a:cs typeface="Lato"/>
                <a:sym typeface="Lato"/>
              </a:rPr>
              <a:t>ional layers on the images.</a:t>
            </a:r>
            <a:endParaRPr sz="1000">
              <a:solidFill>
                <a:srgbClr val="D9D9D9"/>
              </a:solidFill>
              <a:latin typeface="Lato"/>
              <a:ea typeface="Lato"/>
              <a:cs typeface="Lato"/>
              <a:sym typeface="Lato"/>
            </a:endParaRPr>
          </a:p>
        </p:txBody>
      </p:sp>
      <p:cxnSp>
        <p:nvCxnSpPr>
          <p:cNvPr id="330" name="Google Shape;330;p28"/>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31" name="Google Shape;331;p28"/>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32" name="Google Shape;332;p28"/>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33" name="Google Shape;333;p28"/>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34" name="Google Shape;334;p28"/>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8"/>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8"/>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8" name="Google Shape;338;p28"/>
          <p:cNvGrpSpPr/>
          <p:nvPr/>
        </p:nvGrpSpPr>
        <p:grpSpPr>
          <a:xfrm>
            <a:off x="3078687" y="2700858"/>
            <a:ext cx="737729" cy="737729"/>
            <a:chOff x="2920647" y="2157958"/>
            <a:chExt cx="827700" cy="827700"/>
          </a:xfrm>
        </p:grpSpPr>
        <p:sp>
          <p:nvSpPr>
            <p:cNvPr id="339" name="Google Shape;339;p28"/>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8"/>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1" name="Google Shape;341;p28"/>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42" name="Google Shape;342;p28"/>
          <p:cNvGrpSpPr/>
          <p:nvPr/>
        </p:nvGrpSpPr>
        <p:grpSpPr>
          <a:xfrm rot="-5400000">
            <a:off x="4225338" y="3802929"/>
            <a:ext cx="737729" cy="737729"/>
            <a:chOff x="2920647" y="2157958"/>
            <a:chExt cx="827700" cy="827700"/>
          </a:xfrm>
        </p:grpSpPr>
        <p:sp>
          <p:nvSpPr>
            <p:cNvPr id="343" name="Google Shape;343;p28"/>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8"/>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28"/>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46" name="Google Shape;346;p28"/>
          <p:cNvGrpSpPr/>
          <p:nvPr/>
        </p:nvGrpSpPr>
        <p:grpSpPr>
          <a:xfrm>
            <a:off x="5313093" y="2700655"/>
            <a:ext cx="737804" cy="737804"/>
            <a:chOff x="5428888" y="2158023"/>
            <a:chExt cx="828900" cy="828900"/>
          </a:xfrm>
        </p:grpSpPr>
        <p:sp>
          <p:nvSpPr>
            <p:cNvPr id="347" name="Google Shape;347;p28"/>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8"/>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8"/>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50" name="Google Shape;350;p28"/>
          <p:cNvGrpSpPr/>
          <p:nvPr/>
        </p:nvGrpSpPr>
        <p:grpSpPr>
          <a:xfrm rot="5400000">
            <a:off x="4193370" y="1569752"/>
            <a:ext cx="737729" cy="737729"/>
            <a:chOff x="2920647" y="2157958"/>
            <a:chExt cx="827700" cy="827700"/>
          </a:xfrm>
        </p:grpSpPr>
        <p:sp>
          <p:nvSpPr>
            <p:cNvPr id="351" name="Google Shape;351;p28"/>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8"/>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 name="Google Shape;353;p28"/>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54" name="Google Shape;354;p28"/>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omanium Quantum" id="355" name="Google Shape;355;p28"/>
          <p:cNvPicPr preferRelativeResize="0"/>
          <p:nvPr/>
        </p:nvPicPr>
        <p:blipFill>
          <a:blip r:embed="rId3">
            <a:alphaModFix/>
          </a:blip>
          <a:stretch>
            <a:fillRect/>
          </a:stretch>
        </p:blipFill>
        <p:spPr>
          <a:xfrm>
            <a:off x="6840000" y="90000"/>
            <a:ext cx="2209802" cy="163853"/>
          </a:xfrm>
          <a:prstGeom prst="rect">
            <a:avLst/>
          </a:prstGeom>
          <a:noFill/>
          <a:ln>
            <a:noFill/>
          </a:ln>
        </p:spPr>
      </p:pic>
      <p:sp>
        <p:nvSpPr>
          <p:cNvPr id="356" name="Google Shape;356;p28"/>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pic>
        <p:nvPicPr>
          <p:cNvPr id="357" name="Google Shape;357;p28"/>
          <p:cNvPicPr preferRelativeResize="0"/>
          <p:nvPr/>
        </p:nvPicPr>
        <p:blipFill rotWithShape="1">
          <a:blip r:embed="rId4">
            <a:alphaModFix/>
          </a:blip>
          <a:srcRect b="60232" l="24669" r="21618" t="0"/>
          <a:stretch/>
        </p:blipFill>
        <p:spPr>
          <a:xfrm>
            <a:off x="3753725" y="2242925"/>
            <a:ext cx="1622999" cy="1623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9"/>
          <p:cNvSpPr txBox="1"/>
          <p:nvPr>
            <p:ph type="title"/>
          </p:nvPr>
        </p:nvSpPr>
        <p:spPr>
          <a:xfrm>
            <a:off x="360000" y="540000"/>
            <a:ext cx="8520600" cy="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4800"/>
              <a:t>Machine learning workflow</a:t>
            </a:r>
            <a:endParaRPr sz="4800"/>
          </a:p>
        </p:txBody>
      </p:sp>
      <p:sp>
        <p:nvSpPr>
          <p:cNvPr id="363" name="Google Shape;363;p29"/>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Prepare</a:t>
            </a:r>
            <a:endParaRPr/>
          </a:p>
        </p:txBody>
      </p:sp>
      <p:sp>
        <p:nvSpPr>
          <p:cNvPr id="364" name="Google Shape;364;p29"/>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Using </a:t>
            </a:r>
            <a:r>
              <a:rPr i="1" lang="en-GB" sz="1000">
                <a:solidFill>
                  <a:srgbClr val="D9D9D9"/>
                </a:solidFill>
                <a:latin typeface="Lato"/>
                <a:ea typeface="Lato"/>
                <a:cs typeface="Lato"/>
                <a:sym typeface="Lato"/>
              </a:rPr>
              <a:t>Tensorflow</a:t>
            </a:r>
            <a:r>
              <a:rPr lang="en-GB" sz="1000">
                <a:solidFill>
                  <a:srgbClr val="D9D9D9"/>
                </a:solidFill>
                <a:latin typeface="Lato"/>
                <a:ea typeface="Lato"/>
                <a:cs typeface="Lato"/>
                <a:sym typeface="Lato"/>
              </a:rPr>
              <a:t>, collect images and labels. Trim the collection with matching labels.</a:t>
            </a:r>
            <a:endParaRPr sz="1000">
              <a:solidFill>
                <a:srgbClr val="D9D9D9"/>
              </a:solidFill>
              <a:latin typeface="Lato"/>
              <a:ea typeface="Lato"/>
              <a:cs typeface="Lato"/>
              <a:sym typeface="Lato"/>
            </a:endParaRPr>
          </a:p>
        </p:txBody>
      </p:sp>
      <p:sp>
        <p:nvSpPr>
          <p:cNvPr id="365" name="Google Shape;365;p29"/>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Quanvolve</a:t>
            </a:r>
            <a:endParaRPr/>
          </a:p>
        </p:txBody>
      </p:sp>
      <p:sp>
        <p:nvSpPr>
          <p:cNvPr id="366" name="Google Shape;366;p29"/>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Apply </a:t>
            </a:r>
            <a:r>
              <a:rPr i="1" lang="en-GB" sz="1000">
                <a:solidFill>
                  <a:srgbClr val="D9D9D9"/>
                </a:solidFill>
                <a:latin typeface="Lato"/>
                <a:ea typeface="Lato"/>
                <a:cs typeface="Lato"/>
                <a:sym typeface="Lato"/>
              </a:rPr>
              <a:t>Keras</a:t>
            </a:r>
            <a:r>
              <a:rPr lang="en-GB" sz="1000">
                <a:solidFill>
                  <a:srgbClr val="D9D9D9"/>
                </a:solidFill>
                <a:latin typeface="Lato"/>
                <a:ea typeface="Lato"/>
                <a:cs typeface="Lato"/>
                <a:sym typeface="Lato"/>
              </a:rPr>
              <a:t> quanvolutional layers on the images. They can vary, a hyperparameter.</a:t>
            </a:r>
            <a:endParaRPr sz="1000">
              <a:solidFill>
                <a:srgbClr val="D9D9D9"/>
              </a:solidFill>
              <a:latin typeface="Lato"/>
              <a:ea typeface="Lato"/>
              <a:cs typeface="Lato"/>
              <a:sym typeface="Lato"/>
            </a:endParaRPr>
          </a:p>
        </p:txBody>
      </p:sp>
      <p:sp>
        <p:nvSpPr>
          <p:cNvPr id="367" name="Google Shape;367;p29"/>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Dense layers</a:t>
            </a:r>
            <a:endParaRPr/>
          </a:p>
        </p:txBody>
      </p:sp>
      <p:sp>
        <p:nvSpPr>
          <p:cNvPr id="368" name="Google Shape;368;p29"/>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Apply </a:t>
            </a:r>
            <a:r>
              <a:rPr i="1" lang="en-GB" sz="1000">
                <a:solidFill>
                  <a:srgbClr val="D9D9D9"/>
                </a:solidFill>
                <a:latin typeface="Lato"/>
                <a:ea typeface="Lato"/>
                <a:cs typeface="Lato"/>
                <a:sym typeface="Lato"/>
              </a:rPr>
              <a:t>classical</a:t>
            </a:r>
            <a:r>
              <a:rPr lang="en-GB" sz="1000">
                <a:solidFill>
                  <a:srgbClr val="D9D9D9"/>
                </a:solidFill>
                <a:latin typeface="Lato"/>
                <a:ea typeface="Lato"/>
                <a:cs typeface="Lato"/>
                <a:sym typeface="Lato"/>
              </a:rPr>
              <a:t> dense layers of up to 32 channels on the images on this reduced model.</a:t>
            </a:r>
            <a:endParaRPr sz="1000">
              <a:solidFill>
                <a:srgbClr val="D9D9D9"/>
              </a:solidFill>
              <a:latin typeface="Lato"/>
              <a:ea typeface="Lato"/>
              <a:cs typeface="Lato"/>
              <a:sym typeface="Lato"/>
            </a:endParaRPr>
          </a:p>
        </p:txBody>
      </p:sp>
      <p:cxnSp>
        <p:nvCxnSpPr>
          <p:cNvPr id="369" name="Google Shape;369;p29"/>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370" name="Google Shape;370;p29"/>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71" name="Google Shape;371;p29"/>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372" name="Google Shape;372;p29"/>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373" name="Google Shape;373;p29"/>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9"/>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9"/>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9"/>
          <p:cNvGrpSpPr/>
          <p:nvPr/>
        </p:nvGrpSpPr>
        <p:grpSpPr>
          <a:xfrm>
            <a:off x="3078687" y="2700858"/>
            <a:ext cx="737729" cy="737729"/>
            <a:chOff x="2920647" y="2157958"/>
            <a:chExt cx="827700" cy="827700"/>
          </a:xfrm>
        </p:grpSpPr>
        <p:sp>
          <p:nvSpPr>
            <p:cNvPr id="378" name="Google Shape;378;p29"/>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9"/>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29"/>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381" name="Google Shape;381;p29"/>
          <p:cNvGrpSpPr/>
          <p:nvPr/>
        </p:nvGrpSpPr>
        <p:grpSpPr>
          <a:xfrm rot="-5400000">
            <a:off x="4225338" y="3802929"/>
            <a:ext cx="737729" cy="737729"/>
            <a:chOff x="2920647" y="2157958"/>
            <a:chExt cx="827700" cy="827700"/>
          </a:xfrm>
        </p:grpSpPr>
        <p:sp>
          <p:nvSpPr>
            <p:cNvPr id="382" name="Google Shape;382;p29"/>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29"/>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385" name="Google Shape;385;p29"/>
          <p:cNvGrpSpPr/>
          <p:nvPr/>
        </p:nvGrpSpPr>
        <p:grpSpPr>
          <a:xfrm>
            <a:off x="5313093" y="2700655"/>
            <a:ext cx="737804" cy="737804"/>
            <a:chOff x="5428888" y="2158023"/>
            <a:chExt cx="828900" cy="828900"/>
          </a:xfrm>
        </p:grpSpPr>
        <p:sp>
          <p:nvSpPr>
            <p:cNvPr id="386" name="Google Shape;386;p29"/>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9"/>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9"/>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389" name="Google Shape;389;p29"/>
          <p:cNvGrpSpPr/>
          <p:nvPr/>
        </p:nvGrpSpPr>
        <p:grpSpPr>
          <a:xfrm rot="5400000">
            <a:off x="4193370" y="1569752"/>
            <a:ext cx="737729" cy="737729"/>
            <a:chOff x="2920647" y="2157958"/>
            <a:chExt cx="827700" cy="827700"/>
          </a:xfrm>
        </p:grpSpPr>
        <p:sp>
          <p:nvSpPr>
            <p:cNvPr id="390" name="Google Shape;390;p29"/>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9"/>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9"/>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393" name="Google Shape;393;p29"/>
          <p:cNvSpPr/>
          <p:nvPr/>
        </p:nvSpPr>
        <p:spPr>
          <a:xfrm>
            <a:off x="3753714" y="2242913"/>
            <a:ext cx="1623000" cy="1623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omanium Quantum" id="394" name="Google Shape;394;p29"/>
          <p:cNvPicPr preferRelativeResize="0"/>
          <p:nvPr/>
        </p:nvPicPr>
        <p:blipFill>
          <a:blip r:embed="rId3">
            <a:alphaModFix/>
          </a:blip>
          <a:stretch>
            <a:fillRect/>
          </a:stretch>
        </p:blipFill>
        <p:spPr>
          <a:xfrm>
            <a:off x="6840000" y="90000"/>
            <a:ext cx="2209802" cy="163853"/>
          </a:xfrm>
          <a:prstGeom prst="rect">
            <a:avLst/>
          </a:prstGeom>
          <a:noFill/>
          <a:ln>
            <a:noFill/>
          </a:ln>
        </p:spPr>
      </p:pic>
      <p:sp>
        <p:nvSpPr>
          <p:cNvPr id="395" name="Google Shape;395;p29"/>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pic>
        <p:nvPicPr>
          <p:cNvPr id="396" name="Google Shape;396;p29"/>
          <p:cNvPicPr preferRelativeResize="0"/>
          <p:nvPr/>
        </p:nvPicPr>
        <p:blipFill rotWithShape="1">
          <a:blip r:embed="rId4">
            <a:alphaModFix/>
          </a:blip>
          <a:srcRect b="27518" l="53768" r="9963" t="32314"/>
          <a:stretch/>
        </p:blipFill>
        <p:spPr>
          <a:xfrm>
            <a:off x="3744075" y="3003100"/>
            <a:ext cx="1623001" cy="862825"/>
          </a:xfrm>
          <a:prstGeom prst="rect">
            <a:avLst/>
          </a:prstGeom>
          <a:solidFill>
            <a:srgbClr val="1B212C"/>
          </a:solidFill>
          <a:ln>
            <a:noFill/>
          </a:ln>
        </p:spPr>
      </p:pic>
      <p:pic>
        <p:nvPicPr>
          <p:cNvPr id="397" name="Google Shape;397;p29"/>
          <p:cNvPicPr preferRelativeResize="0"/>
          <p:nvPr/>
        </p:nvPicPr>
        <p:blipFill rotWithShape="1">
          <a:blip r:embed="rId4">
            <a:alphaModFix/>
          </a:blip>
          <a:srcRect b="0" l="0" r="47709" t="0"/>
          <a:stretch/>
        </p:blipFill>
        <p:spPr>
          <a:xfrm>
            <a:off x="4094795" y="2202055"/>
            <a:ext cx="939946" cy="862825"/>
          </a:xfrm>
          <a:prstGeom prst="rect">
            <a:avLst/>
          </a:prstGeom>
          <a:noFill/>
          <a:ln>
            <a:noFill/>
          </a:ln>
        </p:spPr>
      </p:pic>
      <p:sp>
        <p:nvSpPr>
          <p:cNvPr id="398" name="Google Shape;398;p29"/>
          <p:cNvSpPr txBox="1"/>
          <p:nvPr/>
        </p:nvSpPr>
        <p:spPr>
          <a:xfrm>
            <a:off x="31950" y="4612000"/>
            <a:ext cx="8581500" cy="100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accent2"/>
                </a:solidFill>
                <a:latin typeface="Average"/>
                <a:ea typeface="Average"/>
                <a:cs typeface="Average"/>
                <a:sym typeface="Average"/>
              </a:rPr>
              <a:t>Automated defect classification of Aluminium 5083 TIG welding using HDR camera and neural networks</a:t>
            </a:r>
            <a:br>
              <a:rPr lang="en-GB" sz="1000">
                <a:solidFill>
                  <a:schemeClr val="accent2"/>
                </a:solidFill>
                <a:latin typeface="Average"/>
                <a:ea typeface="Average"/>
                <a:cs typeface="Average"/>
                <a:sym typeface="Average"/>
              </a:rPr>
            </a:br>
            <a:r>
              <a:rPr b="1" lang="en-GB" sz="800" u="sng">
                <a:solidFill>
                  <a:schemeClr val="accent2"/>
                </a:solidFill>
                <a:latin typeface="Average"/>
                <a:ea typeface="Average"/>
                <a:cs typeface="Average"/>
                <a:sym typeface="Average"/>
                <a:hlinkClick r:id="rId5">
                  <a:extLst>
                    <a:ext uri="{A12FA001-AC4F-418D-AE19-62706E023703}">
                      <ahyp:hlinkClr val="tx"/>
                    </a:ext>
                  </a:extLst>
                </a:hlinkClick>
              </a:rPr>
              <a:t>https://doi.org/10.1016/j.jmapro.2019.07.020</a:t>
            </a:r>
            <a:r>
              <a:rPr b="1" lang="en-GB" sz="800">
                <a:solidFill>
                  <a:schemeClr val="accent2"/>
                </a:solidFill>
                <a:latin typeface="Average"/>
                <a:ea typeface="Average"/>
                <a:cs typeface="Average"/>
                <a:sym typeface="Average"/>
              </a:rPr>
              <a:t>, page 5</a:t>
            </a:r>
            <a:endParaRPr b="1" sz="800">
              <a:solidFill>
                <a:schemeClr val="accent2"/>
              </a:solidFill>
              <a:latin typeface="Average"/>
              <a:ea typeface="Average"/>
              <a:cs typeface="Average"/>
              <a:sym typeface="Average"/>
            </a:endParaRPr>
          </a:p>
          <a:p>
            <a:pPr indent="0" lvl="0" marL="0" rtl="0" algn="l">
              <a:spcBef>
                <a:spcPts val="1600"/>
              </a:spcBef>
              <a:spcAft>
                <a:spcPts val="0"/>
              </a:spcAft>
              <a:buNone/>
            </a:pPr>
            <a:r>
              <a:t/>
            </a:r>
            <a:endParaRPr sz="1800">
              <a:solidFill>
                <a:schemeClr val="accent2"/>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0"/>
          <p:cNvSpPr txBox="1"/>
          <p:nvPr>
            <p:ph type="title"/>
          </p:nvPr>
        </p:nvSpPr>
        <p:spPr>
          <a:xfrm>
            <a:off x="360000" y="540000"/>
            <a:ext cx="8520600" cy="7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4800"/>
              <a:t>Machine learning workflow</a:t>
            </a:r>
            <a:endParaRPr sz="4800"/>
          </a:p>
        </p:txBody>
      </p:sp>
      <p:sp>
        <p:nvSpPr>
          <p:cNvPr id="404" name="Google Shape;404;p30"/>
          <p:cNvSpPr txBox="1"/>
          <p:nvPr/>
        </p:nvSpPr>
        <p:spPr>
          <a:xfrm>
            <a:off x="812750"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Prepare</a:t>
            </a:r>
            <a:endParaRPr/>
          </a:p>
        </p:txBody>
      </p:sp>
      <p:sp>
        <p:nvSpPr>
          <p:cNvPr id="405" name="Google Shape;405;p30"/>
          <p:cNvSpPr txBox="1"/>
          <p:nvPr/>
        </p:nvSpPr>
        <p:spPr>
          <a:xfrm>
            <a:off x="812750"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Using </a:t>
            </a:r>
            <a:r>
              <a:rPr i="1" lang="en-GB" sz="1000">
                <a:solidFill>
                  <a:srgbClr val="D9D9D9"/>
                </a:solidFill>
                <a:latin typeface="Lato"/>
                <a:ea typeface="Lato"/>
                <a:cs typeface="Lato"/>
                <a:sym typeface="Lato"/>
              </a:rPr>
              <a:t>Tensorflow</a:t>
            </a:r>
            <a:r>
              <a:rPr lang="en-GB" sz="1000">
                <a:solidFill>
                  <a:srgbClr val="D9D9D9"/>
                </a:solidFill>
                <a:latin typeface="Lato"/>
                <a:ea typeface="Lato"/>
                <a:cs typeface="Lato"/>
                <a:sym typeface="Lato"/>
              </a:rPr>
              <a:t>, collect images and labels. Trim the collection with matching labels.</a:t>
            </a:r>
            <a:endParaRPr sz="1000">
              <a:solidFill>
                <a:srgbClr val="D9D9D9"/>
              </a:solidFill>
              <a:latin typeface="Lato"/>
              <a:ea typeface="Lato"/>
              <a:cs typeface="Lato"/>
              <a:sym typeface="Lato"/>
            </a:endParaRPr>
          </a:p>
        </p:txBody>
      </p:sp>
      <p:sp>
        <p:nvSpPr>
          <p:cNvPr id="406" name="Google Shape;406;p30"/>
          <p:cNvSpPr txBox="1"/>
          <p:nvPr/>
        </p:nvSpPr>
        <p:spPr>
          <a:xfrm>
            <a:off x="812750"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Quanvolve</a:t>
            </a:r>
            <a:endParaRPr/>
          </a:p>
        </p:txBody>
      </p:sp>
      <p:sp>
        <p:nvSpPr>
          <p:cNvPr id="407" name="Google Shape;407;p30"/>
          <p:cNvSpPr txBox="1"/>
          <p:nvPr/>
        </p:nvSpPr>
        <p:spPr>
          <a:xfrm>
            <a:off x="812750"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Apply </a:t>
            </a:r>
            <a:r>
              <a:rPr i="1" lang="en-GB" sz="1000">
                <a:solidFill>
                  <a:srgbClr val="D9D9D9"/>
                </a:solidFill>
                <a:latin typeface="Lato"/>
                <a:ea typeface="Lato"/>
                <a:cs typeface="Lato"/>
                <a:sym typeface="Lato"/>
              </a:rPr>
              <a:t>Keras</a:t>
            </a:r>
            <a:r>
              <a:rPr lang="en-GB" sz="1000">
                <a:solidFill>
                  <a:srgbClr val="D9D9D9"/>
                </a:solidFill>
                <a:latin typeface="Lato"/>
                <a:ea typeface="Lato"/>
                <a:cs typeface="Lato"/>
                <a:sym typeface="Lato"/>
              </a:rPr>
              <a:t> quanvolutional layers on the images. They can vary, a hyperparameter.</a:t>
            </a:r>
            <a:endParaRPr sz="1000">
              <a:solidFill>
                <a:srgbClr val="D9D9D9"/>
              </a:solidFill>
              <a:latin typeface="Lato"/>
              <a:ea typeface="Lato"/>
              <a:cs typeface="Lato"/>
              <a:sym typeface="Lato"/>
            </a:endParaRPr>
          </a:p>
        </p:txBody>
      </p:sp>
      <p:sp>
        <p:nvSpPr>
          <p:cNvPr id="408" name="Google Shape;408;p30"/>
          <p:cNvSpPr txBox="1"/>
          <p:nvPr/>
        </p:nvSpPr>
        <p:spPr>
          <a:xfrm>
            <a:off x="6548585" y="19073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Refine</a:t>
            </a:r>
            <a:endParaRPr/>
          </a:p>
        </p:txBody>
      </p:sp>
      <p:sp>
        <p:nvSpPr>
          <p:cNvPr id="409" name="Google Shape;409;p30"/>
          <p:cNvSpPr txBox="1"/>
          <p:nvPr/>
        </p:nvSpPr>
        <p:spPr>
          <a:xfrm>
            <a:off x="6548585" y="23505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Check the results, and fine-tune the hyperparameters for space, time, and test/validation results.</a:t>
            </a:r>
            <a:endParaRPr sz="1000">
              <a:solidFill>
                <a:srgbClr val="D9D9D9"/>
              </a:solidFill>
              <a:latin typeface="Lato"/>
              <a:ea typeface="Lato"/>
              <a:cs typeface="Lato"/>
              <a:sym typeface="Lato"/>
            </a:endParaRPr>
          </a:p>
        </p:txBody>
      </p:sp>
      <p:sp>
        <p:nvSpPr>
          <p:cNvPr id="410" name="Google Shape;410;p30"/>
          <p:cNvSpPr txBox="1"/>
          <p:nvPr/>
        </p:nvSpPr>
        <p:spPr>
          <a:xfrm>
            <a:off x="6548585" y="3320125"/>
            <a:ext cx="1854000" cy="44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600">
                <a:solidFill>
                  <a:srgbClr val="FFFFFF"/>
                </a:solidFill>
                <a:latin typeface="Montserrat"/>
                <a:ea typeface="Montserrat"/>
                <a:cs typeface="Montserrat"/>
                <a:sym typeface="Montserrat"/>
              </a:rPr>
              <a:t>Dense layers</a:t>
            </a:r>
            <a:endParaRPr/>
          </a:p>
        </p:txBody>
      </p:sp>
      <p:sp>
        <p:nvSpPr>
          <p:cNvPr id="411" name="Google Shape;411;p30"/>
          <p:cNvSpPr txBox="1"/>
          <p:nvPr/>
        </p:nvSpPr>
        <p:spPr>
          <a:xfrm>
            <a:off x="6548585" y="3763375"/>
            <a:ext cx="1991400" cy="691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1000">
                <a:solidFill>
                  <a:srgbClr val="D9D9D9"/>
                </a:solidFill>
                <a:latin typeface="Lato"/>
                <a:ea typeface="Lato"/>
                <a:cs typeface="Lato"/>
                <a:sym typeface="Lato"/>
              </a:rPr>
              <a:t>Apply </a:t>
            </a:r>
            <a:r>
              <a:rPr i="1" lang="en-GB" sz="1000">
                <a:solidFill>
                  <a:srgbClr val="D9D9D9"/>
                </a:solidFill>
                <a:latin typeface="Lato"/>
                <a:ea typeface="Lato"/>
                <a:cs typeface="Lato"/>
                <a:sym typeface="Lato"/>
              </a:rPr>
              <a:t>classical</a:t>
            </a:r>
            <a:r>
              <a:rPr lang="en-GB" sz="1000">
                <a:solidFill>
                  <a:srgbClr val="D9D9D9"/>
                </a:solidFill>
                <a:latin typeface="Lato"/>
                <a:ea typeface="Lato"/>
                <a:cs typeface="Lato"/>
                <a:sym typeface="Lato"/>
              </a:rPr>
              <a:t> dense layers of up to 32 channels on the images on this reduced model.</a:t>
            </a:r>
            <a:endParaRPr sz="1000">
              <a:solidFill>
                <a:srgbClr val="D9D9D9"/>
              </a:solidFill>
              <a:latin typeface="Lato"/>
              <a:ea typeface="Lato"/>
              <a:cs typeface="Lato"/>
              <a:sym typeface="Lato"/>
            </a:endParaRPr>
          </a:p>
        </p:txBody>
      </p:sp>
      <p:cxnSp>
        <p:nvCxnSpPr>
          <p:cNvPr id="412" name="Google Shape;412;p30"/>
          <p:cNvCxnSpPr/>
          <p:nvPr/>
        </p:nvCxnSpPr>
        <p:spPr>
          <a:xfrm flipH="1">
            <a:off x="780745" y="1641850"/>
            <a:ext cx="7596300" cy="10500"/>
          </a:xfrm>
          <a:prstGeom prst="straightConnector1">
            <a:avLst/>
          </a:prstGeom>
          <a:noFill/>
          <a:ln cap="flat" cmpd="sng" w="9525">
            <a:solidFill>
              <a:srgbClr val="B7B7B7"/>
            </a:solidFill>
            <a:prstDash val="solid"/>
            <a:round/>
            <a:headEnd len="med" w="med" type="none"/>
            <a:tailEnd len="med" w="med" type="none"/>
          </a:ln>
        </p:spPr>
      </p:cxnSp>
      <p:cxnSp>
        <p:nvCxnSpPr>
          <p:cNvPr id="413" name="Google Shape;413;p30"/>
          <p:cNvCxnSpPr/>
          <p:nvPr/>
        </p:nvCxnSpPr>
        <p:spPr>
          <a:xfrm flipH="1">
            <a:off x="7808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14" name="Google Shape;414;p30"/>
          <p:cNvCxnSpPr/>
          <p:nvPr/>
        </p:nvCxnSpPr>
        <p:spPr>
          <a:xfrm flipH="1">
            <a:off x="6101542" y="3044098"/>
            <a:ext cx="2275500" cy="10500"/>
          </a:xfrm>
          <a:prstGeom prst="straightConnector1">
            <a:avLst/>
          </a:prstGeom>
          <a:noFill/>
          <a:ln cap="flat" cmpd="sng" w="9525">
            <a:solidFill>
              <a:srgbClr val="FFFFFF"/>
            </a:solidFill>
            <a:prstDash val="dot"/>
            <a:round/>
            <a:headEnd len="med" w="med" type="none"/>
            <a:tailEnd len="med" w="med" type="none"/>
          </a:ln>
        </p:spPr>
      </p:cxnSp>
      <p:cxnSp>
        <p:nvCxnSpPr>
          <p:cNvPr id="415" name="Google Shape;415;p30"/>
          <p:cNvCxnSpPr/>
          <p:nvPr/>
        </p:nvCxnSpPr>
        <p:spPr>
          <a:xfrm flipH="1">
            <a:off x="780745" y="4455175"/>
            <a:ext cx="7596300" cy="10500"/>
          </a:xfrm>
          <a:prstGeom prst="straightConnector1">
            <a:avLst/>
          </a:prstGeom>
          <a:noFill/>
          <a:ln cap="flat" cmpd="sng" w="9525">
            <a:solidFill>
              <a:srgbClr val="B7B7B7"/>
            </a:solidFill>
            <a:prstDash val="solid"/>
            <a:round/>
            <a:headEnd len="med" w="med" type="none"/>
            <a:tailEnd len="med" w="med" type="none"/>
          </a:ln>
        </p:spPr>
      </p:cxnSp>
      <p:sp>
        <p:nvSpPr>
          <p:cNvPr id="416" name="Google Shape;416;p30"/>
          <p:cNvSpPr/>
          <p:nvPr/>
        </p:nvSpPr>
        <p:spPr>
          <a:xfrm>
            <a:off x="3171573" y="1660783"/>
            <a:ext cx="2787300" cy="2787300"/>
          </a:xfrm>
          <a:prstGeom prst="pie">
            <a:avLst>
              <a:gd fmla="val 10795717" name="adj1"/>
              <a:gd fmla="val 16201261"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0"/>
          <p:cNvSpPr/>
          <p:nvPr/>
        </p:nvSpPr>
        <p:spPr>
          <a:xfrm rot="5400000">
            <a:off x="3171560" y="1660783"/>
            <a:ext cx="2787300" cy="2787300"/>
          </a:xfrm>
          <a:prstGeom prst="pie">
            <a:avLst>
              <a:gd fmla="val 10795717" name="adj1"/>
              <a:gd fmla="val 16201261"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rot="10800000">
            <a:off x="3171560" y="1660768"/>
            <a:ext cx="2787300" cy="2787300"/>
          </a:xfrm>
          <a:prstGeom prst="pie">
            <a:avLst>
              <a:gd fmla="val 10795717" name="adj1"/>
              <a:gd fmla="val 16201261"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0"/>
          <p:cNvSpPr/>
          <p:nvPr/>
        </p:nvSpPr>
        <p:spPr>
          <a:xfrm rot="-5400000">
            <a:off x="3171573" y="1660768"/>
            <a:ext cx="2787300" cy="2787300"/>
          </a:xfrm>
          <a:prstGeom prst="pie">
            <a:avLst>
              <a:gd fmla="val 10795717" name="adj1"/>
              <a:gd fmla="val 16201261"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 name="Google Shape;420;p30"/>
          <p:cNvGrpSpPr/>
          <p:nvPr/>
        </p:nvGrpSpPr>
        <p:grpSpPr>
          <a:xfrm>
            <a:off x="3078687" y="2700858"/>
            <a:ext cx="737729" cy="737729"/>
            <a:chOff x="2920647" y="2157958"/>
            <a:chExt cx="827700" cy="827700"/>
          </a:xfrm>
        </p:grpSpPr>
        <p:sp>
          <p:nvSpPr>
            <p:cNvPr id="421" name="Google Shape;421;p30"/>
            <p:cNvSpPr/>
            <p:nvPr/>
          </p:nvSpPr>
          <p:spPr>
            <a:xfrm rot="2368348">
              <a:off x="3040494" y="2277805"/>
              <a:ext cx="588007" cy="588007"/>
            </a:xfrm>
            <a:prstGeom prst="pie">
              <a:avLst>
                <a:gd fmla="val 18953478" name="adj1"/>
                <a:gd fmla="val 8381030" name="adj2"/>
              </a:avLst>
            </a:prstGeom>
            <a:solidFill>
              <a:srgbClr val="9BC5E9"/>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rot="248723">
              <a:off x="3023158" y="2234335"/>
              <a:ext cx="655715" cy="655993"/>
            </a:xfrm>
            <a:prstGeom prst="chord">
              <a:avLst>
                <a:gd fmla="val 2500565" name="adj1"/>
                <a:gd fmla="val 1811979" name="adj2"/>
              </a:avLst>
            </a:prstGeom>
            <a:solidFill>
              <a:srgbClr val="9BC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 name="Google Shape;423;p30"/>
          <p:cNvSpPr txBox="1"/>
          <p:nvPr/>
        </p:nvSpPr>
        <p:spPr>
          <a:xfrm>
            <a:off x="3199194"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grpSp>
        <p:nvGrpSpPr>
          <p:cNvPr id="424" name="Google Shape;424;p30"/>
          <p:cNvGrpSpPr/>
          <p:nvPr/>
        </p:nvGrpSpPr>
        <p:grpSpPr>
          <a:xfrm rot="-5400000">
            <a:off x="4225338" y="3802929"/>
            <a:ext cx="737729" cy="737729"/>
            <a:chOff x="2920647" y="2157958"/>
            <a:chExt cx="827700" cy="827700"/>
          </a:xfrm>
        </p:grpSpPr>
        <p:sp>
          <p:nvSpPr>
            <p:cNvPr id="425" name="Google Shape;425;p30"/>
            <p:cNvSpPr/>
            <p:nvPr/>
          </p:nvSpPr>
          <p:spPr>
            <a:xfrm rot="2368348">
              <a:off x="3040494" y="2277805"/>
              <a:ext cx="588007" cy="588007"/>
            </a:xfrm>
            <a:prstGeom prst="pie">
              <a:avLst>
                <a:gd fmla="val 18953478" name="adj1"/>
                <a:gd fmla="val 8381030" name="adj2"/>
              </a:avLst>
            </a:prstGeom>
            <a:solidFill>
              <a:srgbClr val="2196F3"/>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0"/>
            <p:cNvSpPr/>
            <p:nvPr/>
          </p:nvSpPr>
          <p:spPr>
            <a:xfrm rot="248723">
              <a:off x="3023158" y="2234335"/>
              <a:ext cx="655715" cy="655993"/>
            </a:xfrm>
            <a:prstGeom prst="chord">
              <a:avLst>
                <a:gd fmla="val 2500565" name="adj1"/>
                <a:gd fmla="val 1811979" name="adj2"/>
              </a:avLst>
            </a:prstGeom>
            <a:solidFill>
              <a:srgbClr val="2196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30"/>
          <p:cNvSpPr txBox="1"/>
          <p:nvPr/>
        </p:nvSpPr>
        <p:spPr>
          <a:xfrm>
            <a:off x="4320431" y="397094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grpSp>
        <p:nvGrpSpPr>
          <p:cNvPr id="428" name="Google Shape;428;p30"/>
          <p:cNvGrpSpPr/>
          <p:nvPr/>
        </p:nvGrpSpPr>
        <p:grpSpPr>
          <a:xfrm>
            <a:off x="5313093" y="2700655"/>
            <a:ext cx="737804" cy="737804"/>
            <a:chOff x="5428888" y="2158023"/>
            <a:chExt cx="828900" cy="828900"/>
          </a:xfrm>
        </p:grpSpPr>
        <p:sp>
          <p:nvSpPr>
            <p:cNvPr id="429" name="Google Shape;429;p30"/>
            <p:cNvSpPr/>
            <p:nvPr/>
          </p:nvSpPr>
          <p:spPr>
            <a:xfrm rot="-8431175">
              <a:off x="5548912" y="2278047"/>
              <a:ext cx="588851" cy="588851"/>
            </a:xfrm>
            <a:prstGeom prst="pie">
              <a:avLst>
                <a:gd fmla="val 19686997" name="adj1"/>
                <a:gd fmla="val 7771013" name="adj2"/>
              </a:avLst>
            </a:prstGeom>
            <a:solidFill>
              <a:srgbClr val="1976D2"/>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0"/>
            <p:cNvSpPr/>
            <p:nvPr/>
          </p:nvSpPr>
          <p:spPr>
            <a:xfrm rot="-10551618">
              <a:off x="5498383" y="2253584"/>
              <a:ext cx="656613" cy="656891"/>
            </a:xfrm>
            <a:prstGeom prst="chord">
              <a:avLst>
                <a:gd fmla="val 2500565" name="adj1"/>
                <a:gd fmla="val 1811979" name="adj2"/>
              </a:avLst>
            </a:prstGeom>
            <a:solidFill>
              <a:srgbClr val="197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 name="Google Shape;431;p30"/>
          <p:cNvSpPr txBox="1"/>
          <p:nvPr/>
        </p:nvSpPr>
        <p:spPr>
          <a:xfrm>
            <a:off x="5404083" y="2882857"/>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432" name="Google Shape;432;p30"/>
          <p:cNvGrpSpPr/>
          <p:nvPr/>
        </p:nvGrpSpPr>
        <p:grpSpPr>
          <a:xfrm rot="5400000">
            <a:off x="4193370" y="1569752"/>
            <a:ext cx="737729" cy="737729"/>
            <a:chOff x="2920647" y="2157958"/>
            <a:chExt cx="827700" cy="827700"/>
          </a:xfrm>
        </p:grpSpPr>
        <p:sp>
          <p:nvSpPr>
            <p:cNvPr id="433" name="Google Shape;433;p30"/>
            <p:cNvSpPr/>
            <p:nvPr/>
          </p:nvSpPr>
          <p:spPr>
            <a:xfrm rot="2368348">
              <a:off x="3040494" y="2277805"/>
              <a:ext cx="588007" cy="588007"/>
            </a:xfrm>
            <a:prstGeom prst="pie">
              <a:avLst>
                <a:gd fmla="val 18953478" name="adj1"/>
                <a:gd fmla="val 8381030" name="adj2"/>
              </a:avLst>
            </a:prstGeom>
            <a:solidFill>
              <a:srgbClr val="0D47A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0"/>
            <p:cNvSpPr/>
            <p:nvPr/>
          </p:nvSpPr>
          <p:spPr>
            <a:xfrm rot="248723">
              <a:off x="3023158" y="2234335"/>
              <a:ext cx="655715" cy="655993"/>
            </a:xfrm>
            <a:prstGeom prst="chord">
              <a:avLst>
                <a:gd fmla="val 2500565" name="adj1"/>
                <a:gd fmla="val 1811979" name="adj2"/>
              </a:avLst>
            </a:prstGeom>
            <a:solidFill>
              <a:srgbClr val="0D47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30"/>
          <p:cNvSpPr txBox="1"/>
          <p:nvPr/>
        </p:nvSpPr>
        <p:spPr>
          <a:xfrm>
            <a:off x="4320431" y="1765093"/>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sp>
        <p:nvSpPr>
          <p:cNvPr id="436" name="Google Shape;436;p30"/>
          <p:cNvSpPr/>
          <p:nvPr/>
        </p:nvSpPr>
        <p:spPr>
          <a:xfrm>
            <a:off x="3753714" y="2242913"/>
            <a:ext cx="1623000" cy="1623000"/>
          </a:xfrm>
          <a:prstGeom prst="ellipse">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omanium Quantum" id="437" name="Google Shape;437;p30"/>
          <p:cNvPicPr preferRelativeResize="0"/>
          <p:nvPr/>
        </p:nvPicPr>
        <p:blipFill>
          <a:blip r:embed="rId3">
            <a:alphaModFix/>
          </a:blip>
          <a:stretch>
            <a:fillRect/>
          </a:stretch>
        </p:blipFill>
        <p:spPr>
          <a:xfrm>
            <a:off x="6840000" y="90000"/>
            <a:ext cx="2209802" cy="163853"/>
          </a:xfrm>
          <a:prstGeom prst="rect">
            <a:avLst/>
          </a:prstGeom>
          <a:noFill/>
          <a:ln>
            <a:noFill/>
          </a:ln>
        </p:spPr>
      </p:pic>
      <p:sp>
        <p:nvSpPr>
          <p:cNvPr id="438" name="Google Shape;438;p30"/>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pic>
        <p:nvPicPr>
          <p:cNvPr id="439" name="Google Shape;439;p30"/>
          <p:cNvPicPr preferRelativeResize="0"/>
          <p:nvPr/>
        </p:nvPicPr>
        <p:blipFill>
          <a:blip r:embed="rId4">
            <a:alphaModFix/>
          </a:blip>
          <a:stretch>
            <a:fillRect/>
          </a:stretch>
        </p:blipFill>
        <p:spPr>
          <a:xfrm>
            <a:off x="3739250" y="2230013"/>
            <a:ext cx="1679400" cy="1679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1"/>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sz="1000"/>
              <a:t>2 minutes</a:t>
            </a:r>
            <a:endParaRPr sz="1000"/>
          </a:p>
        </p:txBody>
      </p:sp>
      <p:sp>
        <p:nvSpPr>
          <p:cNvPr id="445" name="Google Shape;445;p31"/>
          <p:cNvSpPr txBox="1"/>
          <p:nvPr>
            <p:ph type="title"/>
          </p:nvPr>
        </p:nvSpPr>
        <p:spPr>
          <a:xfrm>
            <a:off x="1297500" y="842025"/>
            <a:ext cx="5609700" cy="598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600"/>
              </a:spcAft>
              <a:buNone/>
            </a:pPr>
            <a:r>
              <a:rPr lang="en-GB"/>
              <a:t>Classical results (6-class)</a:t>
            </a:r>
            <a:endParaRPr/>
          </a:p>
        </p:txBody>
      </p:sp>
      <p:sp>
        <p:nvSpPr>
          <p:cNvPr id="446" name="Google Shape;446;p31"/>
          <p:cNvSpPr txBox="1"/>
          <p:nvPr>
            <p:ph idx="1" type="body"/>
          </p:nvPr>
        </p:nvSpPr>
        <p:spPr>
          <a:xfrm>
            <a:off x="1297500" y="1567550"/>
            <a:ext cx="6577500" cy="1250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GB">
                <a:solidFill>
                  <a:srgbClr val="FFFFFF"/>
                </a:solidFill>
              </a:rPr>
              <a:t>This is the result using the reduced model with only 256 images total, with two 2×2 convolutional layers, 2×2 maxpooling, and two dense layers of 64 and 24 channels with ReLU activation. Sparse categorical crossentropy is our loss function.</a:t>
            </a:r>
            <a:endParaRPr/>
          </a:p>
        </p:txBody>
      </p:sp>
      <p:grpSp>
        <p:nvGrpSpPr>
          <p:cNvPr id="447" name="Google Shape;447;p31"/>
          <p:cNvGrpSpPr/>
          <p:nvPr/>
        </p:nvGrpSpPr>
        <p:grpSpPr>
          <a:xfrm>
            <a:off x="1359550" y="3154500"/>
            <a:ext cx="1018200" cy="1018200"/>
            <a:chOff x="1359550" y="3154500"/>
            <a:chExt cx="1018200" cy="1018200"/>
          </a:xfrm>
        </p:grpSpPr>
        <p:sp>
          <p:nvSpPr>
            <p:cNvPr id="448" name="Google Shape;448;p31"/>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1"/>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1"/>
            <p:cNvSpPr/>
            <p:nvPr/>
          </p:nvSpPr>
          <p:spPr>
            <a:xfrm>
              <a:off x="1409800" y="3204750"/>
              <a:ext cx="917700" cy="917700"/>
            </a:xfrm>
            <a:prstGeom prst="pie">
              <a:avLst>
                <a:gd fmla="val 1650542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1"/>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t>Train</a:t>
              </a:r>
              <a:br>
                <a:rPr lang="en-GB" sz="1000"/>
              </a:br>
              <a:r>
                <a:rPr b="1" lang="en-GB" sz="1000"/>
                <a:t>99%</a:t>
              </a:r>
              <a:endParaRPr b="1" sz="1000"/>
            </a:p>
          </p:txBody>
        </p:sp>
      </p:grpSp>
      <p:sp>
        <p:nvSpPr>
          <p:cNvPr id="452" name="Google Shape;452;p31"/>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2"/>
                </a:solidFill>
                <a:latin typeface="Lato"/>
                <a:ea typeface="Lato"/>
                <a:cs typeface="Lato"/>
                <a:sym typeface="Lato"/>
              </a:rPr>
              <a:t>Perfect?</a:t>
            </a:r>
            <a:endParaRPr sz="800">
              <a:solidFill>
                <a:schemeClr val="lt2"/>
              </a:solidFill>
              <a:latin typeface="Lato"/>
              <a:ea typeface="Lato"/>
              <a:cs typeface="Lato"/>
              <a:sym typeface="Lato"/>
            </a:endParaRPr>
          </a:p>
        </p:txBody>
      </p:sp>
      <p:sp>
        <p:nvSpPr>
          <p:cNvPr id="453" name="Google Shape;453;p31"/>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1"/>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3257675" y="3204750"/>
            <a:ext cx="917700" cy="917700"/>
          </a:xfrm>
          <a:prstGeom prst="pie">
            <a:avLst>
              <a:gd fmla="val 16226728"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1"/>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Loss</a:t>
            </a:r>
            <a:endParaRPr sz="1000"/>
          </a:p>
          <a:p>
            <a:pPr indent="0" lvl="0" marL="0" rtl="0" algn="l">
              <a:spcBef>
                <a:spcPts val="0"/>
              </a:spcBef>
              <a:spcAft>
                <a:spcPts val="0"/>
              </a:spcAft>
              <a:buNone/>
            </a:pPr>
            <a:r>
              <a:rPr b="1" lang="en-GB" sz="1000"/>
              <a:t>10</a:t>
            </a:r>
            <a:r>
              <a:rPr b="1" baseline="30000" lang="en-GB" sz="1000"/>
              <a:t>-4</a:t>
            </a:r>
            <a:endParaRPr b="1" baseline="30000" sz="1000"/>
          </a:p>
        </p:txBody>
      </p:sp>
      <p:sp>
        <p:nvSpPr>
          <p:cNvPr id="457" name="Google Shape;457;p31"/>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2"/>
                </a:solidFill>
                <a:latin typeface="Lato"/>
                <a:ea typeface="Lato"/>
                <a:cs typeface="Lato"/>
                <a:sym typeface="Lato"/>
              </a:rPr>
              <a:t>Few mistakes made!</a:t>
            </a:r>
            <a:endParaRPr sz="800">
              <a:solidFill>
                <a:schemeClr val="lt2"/>
              </a:solidFill>
              <a:latin typeface="Lato"/>
              <a:ea typeface="Lato"/>
              <a:cs typeface="Lato"/>
              <a:sym typeface="Lato"/>
            </a:endParaRPr>
          </a:p>
        </p:txBody>
      </p:sp>
      <p:sp>
        <p:nvSpPr>
          <p:cNvPr id="458" name="Google Shape;458;p31"/>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1"/>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1"/>
          <p:cNvSpPr/>
          <p:nvPr/>
        </p:nvSpPr>
        <p:spPr>
          <a:xfrm>
            <a:off x="5108501" y="3204750"/>
            <a:ext cx="917700" cy="917700"/>
          </a:xfrm>
          <a:prstGeom prst="pie">
            <a:avLst>
              <a:gd fmla="val 8763827" name="adj1"/>
              <a:gd fmla="val 16200000" name="adj2"/>
            </a:avLst>
          </a:prstGeom>
          <a:gradFill>
            <a:gsLst>
              <a:gs pos="0">
                <a:srgbClr val="A8B8DF"/>
              </a:gs>
              <a:gs pos="100000">
                <a:srgbClr val="516DB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1"/>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Test</a:t>
            </a:r>
            <a:br>
              <a:rPr lang="en-GB" sz="1000"/>
            </a:br>
            <a:r>
              <a:rPr b="1" lang="en-GB" sz="1000"/>
              <a:t>30%</a:t>
            </a:r>
            <a:endParaRPr b="1" sz="1000"/>
          </a:p>
        </p:txBody>
      </p:sp>
      <p:sp>
        <p:nvSpPr>
          <p:cNvPr id="462" name="Google Shape;462;p31"/>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2"/>
                </a:solidFill>
                <a:latin typeface="Lato"/>
                <a:ea typeface="Lato"/>
                <a:cs typeface="Lato"/>
                <a:sym typeface="Lato"/>
              </a:rPr>
              <a:t>Test failed!</a:t>
            </a:r>
            <a:endParaRPr sz="800">
              <a:solidFill>
                <a:schemeClr val="lt2"/>
              </a:solidFill>
              <a:latin typeface="Lato"/>
              <a:ea typeface="Lato"/>
              <a:cs typeface="Lato"/>
              <a:sym typeface="Lato"/>
            </a:endParaRPr>
          </a:p>
        </p:txBody>
      </p:sp>
      <p:sp>
        <p:nvSpPr>
          <p:cNvPr id="463" name="Google Shape;463;p31"/>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1"/>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1"/>
          <p:cNvSpPr/>
          <p:nvPr/>
        </p:nvSpPr>
        <p:spPr>
          <a:xfrm>
            <a:off x="6957459" y="3204750"/>
            <a:ext cx="917700" cy="917700"/>
          </a:xfrm>
          <a:prstGeom prst="pie">
            <a:avLst>
              <a:gd fmla="val 16312515" name="adj1"/>
              <a:gd fmla="val 18323765" name="adj2"/>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1"/>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Loss</a:t>
            </a:r>
            <a:endParaRPr sz="1000"/>
          </a:p>
          <a:p>
            <a:pPr indent="0" lvl="0" marL="0" rtl="0" algn="l">
              <a:spcBef>
                <a:spcPts val="0"/>
              </a:spcBef>
              <a:spcAft>
                <a:spcPts val="0"/>
              </a:spcAft>
              <a:buNone/>
            </a:pPr>
            <a:r>
              <a:rPr b="1" lang="en-GB" sz="1000"/>
              <a:t>10.</a:t>
            </a:r>
            <a:endParaRPr b="1" sz="1000"/>
          </a:p>
        </p:txBody>
      </p:sp>
      <p:sp>
        <p:nvSpPr>
          <p:cNvPr id="467" name="Google Shape;467;p31"/>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2"/>
                </a:solidFill>
                <a:latin typeface="Lato"/>
                <a:ea typeface="Lato"/>
                <a:cs typeface="Lato"/>
                <a:sym typeface="Lato"/>
              </a:rPr>
              <a:t>A lot of loss…</a:t>
            </a:r>
            <a:endParaRPr sz="800">
              <a:solidFill>
                <a:schemeClr val="lt2"/>
              </a:solidFill>
              <a:latin typeface="Lato"/>
              <a:ea typeface="Lato"/>
              <a:cs typeface="Lato"/>
              <a:sym typeface="Lato"/>
            </a:endParaRPr>
          </a:p>
        </p:txBody>
      </p:sp>
      <p:pic>
        <p:nvPicPr>
          <p:cNvPr id="468" name="Google Shape;468;p31"/>
          <p:cNvPicPr preferRelativeResize="0"/>
          <p:nvPr/>
        </p:nvPicPr>
        <p:blipFill rotWithShape="1">
          <a:blip r:embed="rId3">
            <a:alphaModFix/>
          </a:blip>
          <a:srcRect b="23792" l="0" r="0" t="0"/>
          <a:stretch/>
        </p:blipFill>
        <p:spPr>
          <a:xfrm rot="10800000">
            <a:off x="6240280" y="5276"/>
            <a:ext cx="2898000" cy="2691600"/>
          </a:xfrm>
          <a:prstGeom prst="rtTriangle">
            <a:avLst/>
          </a:prstGeom>
          <a:noFill/>
          <a:ln>
            <a:noFill/>
          </a:ln>
        </p:spPr>
      </p:pic>
      <p:pic>
        <p:nvPicPr>
          <p:cNvPr descr="Womanium Quantum" id="469" name="Google Shape;469;p31"/>
          <p:cNvPicPr preferRelativeResize="0"/>
          <p:nvPr/>
        </p:nvPicPr>
        <p:blipFill>
          <a:blip r:embed="rId4">
            <a:alphaModFix/>
          </a:blip>
          <a:stretch>
            <a:fillRect/>
          </a:stretch>
        </p:blipFill>
        <p:spPr>
          <a:xfrm>
            <a:off x="180000" y="180000"/>
            <a:ext cx="2209802" cy="163853"/>
          </a:xfrm>
          <a:prstGeom prst="rect">
            <a:avLst/>
          </a:prstGeom>
          <a:noFill/>
          <a:ln>
            <a:noFill/>
          </a:ln>
        </p:spPr>
      </p:pic>
      <p:sp>
        <p:nvSpPr>
          <p:cNvPr id="470" name="Google Shape;470;p31"/>
          <p:cNvSpPr txBox="1"/>
          <p:nvPr/>
        </p:nvSpPr>
        <p:spPr>
          <a:xfrm>
            <a:off x="2720850" y="4682000"/>
            <a:ext cx="373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2"/>
          <p:cNvSpPr txBox="1"/>
          <p:nvPr>
            <p:ph idx="2" type="title"/>
          </p:nvPr>
        </p:nvSpPr>
        <p:spPr>
          <a:xfrm>
            <a:off x="1297500" y="459500"/>
            <a:ext cx="70158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Classical results (6-class)</a:t>
            </a:r>
            <a:endParaRPr sz="3600"/>
          </a:p>
        </p:txBody>
      </p:sp>
      <p:sp>
        <p:nvSpPr>
          <p:cNvPr id="476" name="Google Shape;476;p32"/>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GB"/>
              <a:t>The model is able to fit the training data very well. Unfortunately, it does not generalize, especially with our reduced model.</a:t>
            </a:r>
            <a:endParaRPr/>
          </a:p>
        </p:txBody>
      </p:sp>
      <p:sp>
        <p:nvSpPr>
          <p:cNvPr id="477" name="Google Shape;477;p32"/>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00">
                <a:solidFill>
                  <a:schemeClr val="lt1"/>
                </a:solidFill>
              </a:rPr>
              <a:t>This is also stated on the paper.</a:t>
            </a:r>
            <a:endParaRPr>
              <a:solidFill>
                <a:schemeClr val="lt1"/>
              </a:solidFill>
            </a:endParaRPr>
          </a:p>
        </p:txBody>
      </p:sp>
      <p:grpSp>
        <p:nvGrpSpPr>
          <p:cNvPr id="478" name="Google Shape;478;p32"/>
          <p:cNvGrpSpPr/>
          <p:nvPr/>
        </p:nvGrpSpPr>
        <p:grpSpPr>
          <a:xfrm>
            <a:off x="4654186" y="1785178"/>
            <a:ext cx="4042004" cy="2072175"/>
            <a:chOff x="4654186" y="1785178"/>
            <a:chExt cx="4042004" cy="2072175"/>
          </a:xfrm>
        </p:grpSpPr>
        <p:sp>
          <p:nvSpPr>
            <p:cNvPr id="479" name="Google Shape;479;p32"/>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82" name="Google Shape;482;p32"/>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483" name="Google Shape;483;p32"/>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omanium Quantum" id="484" name="Google Shape;484;p32"/>
          <p:cNvPicPr preferRelativeResize="0"/>
          <p:nvPr/>
        </p:nvPicPr>
        <p:blipFill>
          <a:blip r:embed="rId4">
            <a:alphaModFix/>
          </a:blip>
          <a:stretch>
            <a:fillRect/>
          </a:stretch>
        </p:blipFill>
        <p:spPr>
          <a:xfrm>
            <a:off x="6840000" y="90000"/>
            <a:ext cx="2209802" cy="163853"/>
          </a:xfrm>
          <a:prstGeom prst="rect">
            <a:avLst/>
          </a:prstGeom>
          <a:noFill/>
          <a:ln>
            <a:noFill/>
          </a:ln>
        </p:spPr>
      </p:pic>
      <p:pic>
        <p:nvPicPr>
          <p:cNvPr id="485" name="Google Shape;485;p32"/>
          <p:cNvPicPr preferRelativeResize="0"/>
          <p:nvPr/>
        </p:nvPicPr>
        <p:blipFill>
          <a:blip r:embed="rId5">
            <a:alphaModFix/>
          </a:blip>
          <a:stretch>
            <a:fillRect/>
          </a:stretch>
        </p:blipFill>
        <p:spPr>
          <a:xfrm>
            <a:off x="5193250" y="1862047"/>
            <a:ext cx="3428998" cy="1918426"/>
          </a:xfrm>
          <a:prstGeom prst="rect">
            <a:avLst/>
          </a:prstGeom>
          <a:noFill/>
          <a:ln>
            <a:noFill/>
          </a:ln>
        </p:spPr>
      </p:pic>
      <p:sp>
        <p:nvSpPr>
          <p:cNvPr id="486" name="Google Shape;486;p32"/>
          <p:cNvSpPr txBox="1"/>
          <p:nvPr/>
        </p:nvSpPr>
        <p:spPr>
          <a:xfrm>
            <a:off x="2720850" y="4682000"/>
            <a:ext cx="373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33"/>
          <p:cNvSpPr txBox="1"/>
          <p:nvPr>
            <p:ph idx="2" type="title"/>
          </p:nvPr>
        </p:nvSpPr>
        <p:spPr>
          <a:xfrm>
            <a:off x="1297500" y="459500"/>
            <a:ext cx="70158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Classical results (6-class)</a:t>
            </a:r>
            <a:endParaRPr sz="3600"/>
          </a:p>
        </p:txBody>
      </p:sp>
      <p:sp>
        <p:nvSpPr>
          <p:cNvPr id="492" name="Google Shape;492;p33"/>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GB"/>
              <a:t>We do this again with the original model on a larger dataset.</a:t>
            </a:r>
            <a:endParaRPr/>
          </a:p>
        </p:txBody>
      </p:sp>
      <p:sp>
        <p:nvSpPr>
          <p:cNvPr id="493" name="Google Shape;493;p33"/>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000">
                <a:solidFill>
                  <a:schemeClr val="lt1"/>
                </a:solidFill>
              </a:rPr>
              <a:t>Ran on Lambda cloud, 1024 randomized images, full model, 100 epochs.</a:t>
            </a:r>
            <a:endParaRPr>
              <a:solidFill>
                <a:schemeClr val="lt1"/>
              </a:solidFill>
            </a:endParaRPr>
          </a:p>
        </p:txBody>
      </p:sp>
      <p:grpSp>
        <p:nvGrpSpPr>
          <p:cNvPr id="494" name="Google Shape;494;p33"/>
          <p:cNvGrpSpPr/>
          <p:nvPr/>
        </p:nvGrpSpPr>
        <p:grpSpPr>
          <a:xfrm>
            <a:off x="4654186" y="1785178"/>
            <a:ext cx="4042004" cy="2072175"/>
            <a:chOff x="4654186" y="1785178"/>
            <a:chExt cx="4042004" cy="2072175"/>
          </a:xfrm>
        </p:grpSpPr>
        <p:sp>
          <p:nvSpPr>
            <p:cNvPr id="495" name="Google Shape;495;p33"/>
            <p:cNvSpPr/>
            <p:nvPr/>
          </p:nvSpPr>
          <p:spPr>
            <a:xfrm>
              <a:off x="4657290" y="1813753"/>
              <a:ext cx="4038900" cy="2043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4654186" y="1785178"/>
              <a:ext cx="4038900" cy="2043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rot="5400000">
              <a:off x="4590717" y="2763677"/>
              <a:ext cx="667200" cy="108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98" name="Google Shape;498;p33"/>
          <p:cNvPicPr preferRelativeResize="0"/>
          <p:nvPr/>
        </p:nvPicPr>
        <p:blipFill rotWithShape="1">
          <a:blip r:embed="rId3">
            <a:alphaModFix/>
          </a:blip>
          <a:srcRect b="23234" l="37906" r="30827" t="15185"/>
          <a:stretch/>
        </p:blipFill>
        <p:spPr>
          <a:xfrm rot="5400000">
            <a:off x="5926988" y="1062492"/>
            <a:ext cx="2043600" cy="3489000"/>
          </a:xfrm>
          <a:prstGeom prst="round2SameRect">
            <a:avLst>
              <a:gd fmla="val 4129" name="adj1"/>
              <a:gd fmla="val 0" name="adj2"/>
            </a:avLst>
          </a:prstGeom>
          <a:noFill/>
          <a:ln>
            <a:noFill/>
          </a:ln>
        </p:spPr>
      </p:pic>
      <p:sp>
        <p:nvSpPr>
          <p:cNvPr id="499" name="Google Shape;499;p33"/>
          <p:cNvSpPr/>
          <p:nvPr/>
        </p:nvSpPr>
        <p:spPr>
          <a:xfrm flipH="1" rot="5400000">
            <a:off x="5885954" y="1103724"/>
            <a:ext cx="2043600" cy="3405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omanium Quantum" id="500" name="Google Shape;500;p33"/>
          <p:cNvPicPr preferRelativeResize="0"/>
          <p:nvPr/>
        </p:nvPicPr>
        <p:blipFill>
          <a:blip r:embed="rId4">
            <a:alphaModFix/>
          </a:blip>
          <a:stretch>
            <a:fillRect/>
          </a:stretch>
        </p:blipFill>
        <p:spPr>
          <a:xfrm>
            <a:off x="6840000" y="90000"/>
            <a:ext cx="2209802" cy="163853"/>
          </a:xfrm>
          <a:prstGeom prst="rect">
            <a:avLst/>
          </a:prstGeom>
          <a:noFill/>
          <a:ln>
            <a:noFill/>
          </a:ln>
        </p:spPr>
      </p:pic>
      <p:pic>
        <p:nvPicPr>
          <p:cNvPr id="501" name="Google Shape;501;p33"/>
          <p:cNvPicPr preferRelativeResize="0"/>
          <p:nvPr/>
        </p:nvPicPr>
        <p:blipFill>
          <a:blip r:embed="rId5">
            <a:alphaModFix/>
          </a:blip>
          <a:stretch>
            <a:fillRect/>
          </a:stretch>
        </p:blipFill>
        <p:spPr>
          <a:xfrm>
            <a:off x="5039943" y="1799463"/>
            <a:ext cx="3653364" cy="2043600"/>
          </a:xfrm>
          <a:prstGeom prst="rect">
            <a:avLst/>
          </a:prstGeom>
          <a:noFill/>
          <a:ln>
            <a:noFill/>
          </a:ln>
        </p:spPr>
      </p:pic>
      <p:sp>
        <p:nvSpPr>
          <p:cNvPr id="502" name="Google Shape;502;p33"/>
          <p:cNvSpPr txBox="1"/>
          <p:nvPr/>
        </p:nvSpPr>
        <p:spPr>
          <a:xfrm>
            <a:off x="2720850" y="4682000"/>
            <a:ext cx="373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4"/>
          <p:cNvSpPr txBox="1"/>
          <p:nvPr>
            <p:ph type="title"/>
          </p:nvPr>
        </p:nvSpPr>
        <p:spPr>
          <a:xfrm>
            <a:off x="1297500" y="842025"/>
            <a:ext cx="5609700" cy="5985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600"/>
              </a:spcAft>
              <a:buNone/>
            </a:pPr>
            <a:r>
              <a:rPr lang="en-GB"/>
              <a:t>Quantum</a:t>
            </a:r>
            <a:r>
              <a:rPr lang="en-GB"/>
              <a:t> results (6-class)</a:t>
            </a:r>
            <a:endParaRPr/>
          </a:p>
        </p:txBody>
      </p:sp>
      <p:sp>
        <p:nvSpPr>
          <p:cNvPr id="508" name="Google Shape;508;p34"/>
          <p:cNvSpPr txBox="1"/>
          <p:nvPr>
            <p:ph idx="1" type="body"/>
          </p:nvPr>
        </p:nvSpPr>
        <p:spPr>
          <a:xfrm>
            <a:off x="1297500" y="1567550"/>
            <a:ext cx="5609700" cy="1250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1200"/>
              </a:spcAft>
              <a:buSzPts val="1018"/>
              <a:buNone/>
            </a:pPr>
            <a:r>
              <a:rPr lang="en-GB">
                <a:solidFill>
                  <a:srgbClr val="FFFFFF"/>
                </a:solidFill>
              </a:rPr>
              <a:t>Replacing all classical convolutional layers with equivalent 2×2 Keras quanvolutional layers accelerated with Nvidia cuQuantum, we could see some measurable improvements. </a:t>
            </a:r>
            <a:endParaRPr u="sng"/>
          </a:p>
        </p:txBody>
      </p:sp>
      <p:sp>
        <p:nvSpPr>
          <p:cNvPr id="509" name="Google Shape;509;p34"/>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510" name="Google Shape;510;p34"/>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511" name="Google Shape;511;p34"/>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sp>
        <p:nvSpPr>
          <p:cNvPr id="512" name="Google Shape;512;p34"/>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1"/>
                </a:solidFill>
                <a:latin typeface="Lato"/>
                <a:ea typeface="Lato"/>
                <a:cs typeface="Lato"/>
                <a:sym typeface="Lato"/>
              </a:rPr>
              <a:t>Lorem Ipsum</a:t>
            </a:r>
            <a:endParaRPr sz="800">
              <a:solidFill>
                <a:schemeClr val="lt1"/>
              </a:solidFill>
              <a:latin typeface="Lato"/>
              <a:ea typeface="Lato"/>
              <a:cs typeface="Lato"/>
              <a:sym typeface="Lato"/>
            </a:endParaRPr>
          </a:p>
        </p:txBody>
      </p:sp>
      <p:pic>
        <p:nvPicPr>
          <p:cNvPr id="513" name="Google Shape;513;p34"/>
          <p:cNvPicPr preferRelativeResize="0"/>
          <p:nvPr/>
        </p:nvPicPr>
        <p:blipFill rotWithShape="1">
          <a:blip r:embed="rId3">
            <a:alphaModFix/>
          </a:blip>
          <a:srcRect b="0" l="31431" r="0" t="0"/>
          <a:stretch/>
        </p:blipFill>
        <p:spPr>
          <a:xfrm rot="10800000">
            <a:off x="6238025" y="7367"/>
            <a:ext cx="2898000" cy="2691600"/>
          </a:xfrm>
          <a:prstGeom prst="rtTriangle">
            <a:avLst/>
          </a:prstGeom>
          <a:noFill/>
          <a:ln>
            <a:noFill/>
          </a:ln>
        </p:spPr>
      </p:pic>
      <p:pic>
        <p:nvPicPr>
          <p:cNvPr descr="Womanium Quantum" id="514" name="Google Shape;514;p34"/>
          <p:cNvPicPr preferRelativeResize="0"/>
          <p:nvPr/>
        </p:nvPicPr>
        <p:blipFill>
          <a:blip r:embed="rId4">
            <a:alphaModFix/>
          </a:blip>
          <a:stretch>
            <a:fillRect/>
          </a:stretch>
        </p:blipFill>
        <p:spPr>
          <a:xfrm>
            <a:off x="180000" y="180000"/>
            <a:ext cx="2209802" cy="163853"/>
          </a:xfrm>
          <a:prstGeom prst="rect">
            <a:avLst/>
          </a:prstGeom>
          <a:noFill/>
          <a:ln>
            <a:noFill/>
          </a:ln>
        </p:spPr>
      </p:pic>
      <p:grpSp>
        <p:nvGrpSpPr>
          <p:cNvPr id="515" name="Google Shape;515;p34"/>
          <p:cNvGrpSpPr/>
          <p:nvPr/>
        </p:nvGrpSpPr>
        <p:grpSpPr>
          <a:xfrm>
            <a:off x="1359550" y="3154500"/>
            <a:ext cx="1018200" cy="1018200"/>
            <a:chOff x="1359550" y="3154500"/>
            <a:chExt cx="1018200" cy="1018200"/>
          </a:xfrm>
        </p:grpSpPr>
        <p:sp>
          <p:nvSpPr>
            <p:cNvPr id="516" name="Google Shape;516;p34"/>
            <p:cNvSpPr/>
            <p:nvPr/>
          </p:nvSpPr>
          <p:spPr>
            <a:xfrm>
              <a:off x="1359550"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4"/>
            <p:cNvSpPr/>
            <p:nvPr/>
          </p:nvSpPr>
          <p:spPr>
            <a:xfrm>
              <a:off x="1409800"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4"/>
            <p:cNvSpPr/>
            <p:nvPr/>
          </p:nvSpPr>
          <p:spPr>
            <a:xfrm>
              <a:off x="1409800" y="3204750"/>
              <a:ext cx="917700" cy="917700"/>
            </a:xfrm>
            <a:prstGeom prst="pie">
              <a:avLst>
                <a:gd fmla="val 17726455"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4"/>
            <p:cNvSpPr/>
            <p:nvPr/>
          </p:nvSpPr>
          <p:spPr>
            <a:xfrm>
              <a:off x="1540600"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t>Train</a:t>
              </a:r>
              <a:br>
                <a:rPr lang="en-GB" sz="1000"/>
              </a:br>
              <a:r>
                <a:rPr b="1" lang="en-GB" sz="1000"/>
                <a:t>93%</a:t>
              </a:r>
              <a:endParaRPr b="1" sz="1000"/>
            </a:p>
          </p:txBody>
        </p:sp>
      </p:grpSp>
      <p:sp>
        <p:nvSpPr>
          <p:cNvPr id="520" name="Google Shape;520;p34"/>
          <p:cNvSpPr txBox="1"/>
          <p:nvPr/>
        </p:nvSpPr>
        <p:spPr>
          <a:xfrm>
            <a:off x="1338025"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2"/>
                </a:solidFill>
                <a:latin typeface="Lato"/>
                <a:ea typeface="Lato"/>
                <a:cs typeface="Lato"/>
                <a:sym typeface="Lato"/>
              </a:rPr>
              <a:t>Perfect?</a:t>
            </a:r>
            <a:endParaRPr sz="800">
              <a:solidFill>
                <a:schemeClr val="lt2"/>
              </a:solidFill>
              <a:latin typeface="Lato"/>
              <a:ea typeface="Lato"/>
              <a:cs typeface="Lato"/>
              <a:sym typeface="Lato"/>
            </a:endParaRPr>
          </a:p>
        </p:txBody>
      </p:sp>
      <p:sp>
        <p:nvSpPr>
          <p:cNvPr id="521" name="Google Shape;521;p34"/>
          <p:cNvSpPr/>
          <p:nvPr/>
        </p:nvSpPr>
        <p:spPr>
          <a:xfrm>
            <a:off x="3207425"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4"/>
          <p:cNvSpPr/>
          <p:nvPr/>
        </p:nvSpPr>
        <p:spPr>
          <a:xfrm>
            <a:off x="3257675"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4"/>
          <p:cNvSpPr/>
          <p:nvPr/>
        </p:nvSpPr>
        <p:spPr>
          <a:xfrm>
            <a:off x="3257675" y="3204750"/>
            <a:ext cx="917700" cy="917700"/>
          </a:xfrm>
          <a:prstGeom prst="pie">
            <a:avLst>
              <a:gd fmla="val 16226728" name="adj1"/>
              <a:gd fmla="val 16200000" name="adj2"/>
            </a:avLst>
          </a:prstGeom>
          <a:gradFill>
            <a:gsLst>
              <a:gs pos="0">
                <a:srgbClr val="51AB2A"/>
              </a:gs>
              <a:gs pos="100000">
                <a:srgbClr val="203E1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4"/>
          <p:cNvSpPr/>
          <p:nvPr/>
        </p:nvSpPr>
        <p:spPr>
          <a:xfrm>
            <a:off x="3388475"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Loss</a:t>
            </a:r>
            <a:endParaRPr sz="1000"/>
          </a:p>
          <a:p>
            <a:pPr indent="0" lvl="0" marL="0" rtl="0" algn="l">
              <a:spcBef>
                <a:spcPts val="0"/>
              </a:spcBef>
              <a:spcAft>
                <a:spcPts val="0"/>
              </a:spcAft>
              <a:buNone/>
            </a:pPr>
            <a:r>
              <a:rPr b="1" lang="en-GB" sz="1000"/>
              <a:t>10</a:t>
            </a:r>
            <a:r>
              <a:rPr b="1" baseline="30000" lang="en-GB" sz="1000"/>
              <a:t>-4</a:t>
            </a:r>
            <a:endParaRPr b="1" baseline="30000" sz="1000"/>
          </a:p>
        </p:txBody>
      </p:sp>
      <p:sp>
        <p:nvSpPr>
          <p:cNvPr id="525" name="Google Shape;525;p34"/>
          <p:cNvSpPr txBox="1"/>
          <p:nvPr/>
        </p:nvSpPr>
        <p:spPr>
          <a:xfrm>
            <a:off x="318753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2"/>
                </a:solidFill>
                <a:latin typeface="Lato"/>
                <a:ea typeface="Lato"/>
                <a:cs typeface="Lato"/>
                <a:sym typeface="Lato"/>
              </a:rPr>
              <a:t>Few mistakes made!</a:t>
            </a:r>
            <a:endParaRPr sz="800">
              <a:solidFill>
                <a:schemeClr val="lt2"/>
              </a:solidFill>
              <a:latin typeface="Lato"/>
              <a:ea typeface="Lato"/>
              <a:cs typeface="Lato"/>
              <a:sym typeface="Lato"/>
            </a:endParaRPr>
          </a:p>
        </p:txBody>
      </p:sp>
      <p:sp>
        <p:nvSpPr>
          <p:cNvPr id="526" name="Google Shape;526;p34"/>
          <p:cNvSpPr/>
          <p:nvPr/>
        </p:nvSpPr>
        <p:spPr>
          <a:xfrm>
            <a:off x="5058251"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4"/>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4"/>
          <p:cNvSpPr/>
          <p:nvPr/>
        </p:nvSpPr>
        <p:spPr>
          <a:xfrm>
            <a:off x="5108501" y="3204750"/>
            <a:ext cx="917700" cy="917700"/>
          </a:xfrm>
          <a:prstGeom prst="pie">
            <a:avLst>
              <a:gd fmla="val 6378511" name="adj1"/>
              <a:gd fmla="val 16200000" name="adj2"/>
            </a:avLst>
          </a:prstGeom>
          <a:gradFill>
            <a:gsLst>
              <a:gs pos="0">
                <a:srgbClr val="A8B8DF"/>
              </a:gs>
              <a:gs pos="100000">
                <a:srgbClr val="516DB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4"/>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Test</a:t>
            </a:r>
            <a:br>
              <a:rPr lang="en-GB" sz="1000"/>
            </a:br>
            <a:r>
              <a:rPr b="1" lang="en-GB" sz="1000"/>
              <a:t>44%</a:t>
            </a:r>
            <a:endParaRPr b="1" sz="1000"/>
          </a:p>
        </p:txBody>
      </p:sp>
      <p:sp>
        <p:nvSpPr>
          <p:cNvPr id="530" name="Google Shape;530;p34"/>
          <p:cNvSpPr txBox="1"/>
          <p:nvPr/>
        </p:nvSpPr>
        <p:spPr>
          <a:xfrm>
            <a:off x="5040797"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2"/>
                </a:solidFill>
                <a:latin typeface="Lato"/>
                <a:ea typeface="Lato"/>
                <a:cs typeface="Lato"/>
                <a:sym typeface="Lato"/>
              </a:rPr>
              <a:t>Test failed!</a:t>
            </a:r>
            <a:endParaRPr sz="800">
              <a:solidFill>
                <a:schemeClr val="lt2"/>
              </a:solidFill>
              <a:latin typeface="Lato"/>
              <a:ea typeface="Lato"/>
              <a:cs typeface="Lato"/>
              <a:sym typeface="Lato"/>
            </a:endParaRPr>
          </a:p>
        </p:txBody>
      </p:sp>
      <p:sp>
        <p:nvSpPr>
          <p:cNvPr id="531" name="Google Shape;531;p34"/>
          <p:cNvSpPr/>
          <p:nvPr/>
        </p:nvSpPr>
        <p:spPr>
          <a:xfrm>
            <a:off x="6907209"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4"/>
          <p:cNvSpPr/>
          <p:nvPr/>
        </p:nvSpPr>
        <p:spPr>
          <a:xfrm>
            <a:off x="6957459"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4"/>
          <p:cNvSpPr/>
          <p:nvPr/>
        </p:nvSpPr>
        <p:spPr>
          <a:xfrm>
            <a:off x="6957459" y="3204750"/>
            <a:ext cx="917700" cy="917700"/>
          </a:xfrm>
          <a:prstGeom prst="pie">
            <a:avLst>
              <a:gd fmla="val 16312515" name="adj1"/>
              <a:gd fmla="val 5483516" name="adj2"/>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4"/>
          <p:cNvSpPr/>
          <p:nvPr/>
        </p:nvSpPr>
        <p:spPr>
          <a:xfrm>
            <a:off x="7088259"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000"/>
              <a:t>Loss</a:t>
            </a:r>
            <a:endParaRPr sz="1000"/>
          </a:p>
          <a:p>
            <a:pPr indent="0" lvl="0" marL="0" rtl="0" algn="l">
              <a:spcBef>
                <a:spcPts val="0"/>
              </a:spcBef>
              <a:spcAft>
                <a:spcPts val="0"/>
              </a:spcAft>
              <a:buNone/>
            </a:pPr>
            <a:r>
              <a:rPr b="1" lang="en-GB" sz="1000"/>
              <a:t>2.</a:t>
            </a:r>
            <a:endParaRPr b="1" sz="1000"/>
          </a:p>
        </p:txBody>
      </p:sp>
      <p:sp>
        <p:nvSpPr>
          <p:cNvPr id="535" name="Google Shape;535;p34"/>
          <p:cNvSpPr txBox="1"/>
          <p:nvPr/>
        </p:nvSpPr>
        <p:spPr>
          <a:xfrm>
            <a:off x="6889000" y="4245790"/>
            <a:ext cx="1061400" cy="43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GB" sz="800">
                <a:solidFill>
                  <a:schemeClr val="lt2"/>
                </a:solidFill>
                <a:latin typeface="Lato"/>
                <a:ea typeface="Lato"/>
                <a:cs typeface="Lato"/>
                <a:sym typeface="Lato"/>
              </a:rPr>
              <a:t>A lot of loss…</a:t>
            </a:r>
            <a:endParaRPr sz="800">
              <a:solidFill>
                <a:schemeClr val="lt2"/>
              </a:solidFill>
              <a:latin typeface="Lato"/>
              <a:ea typeface="Lato"/>
              <a:cs typeface="Lato"/>
              <a:sym typeface="Lato"/>
            </a:endParaRPr>
          </a:p>
        </p:txBody>
      </p:sp>
      <p:sp>
        <p:nvSpPr>
          <p:cNvPr id="536" name="Google Shape;536;p34"/>
          <p:cNvSpPr txBox="1"/>
          <p:nvPr>
            <p:ph idx="4294967295" type="subTitle"/>
          </p:nvPr>
        </p:nvSpPr>
        <p:spPr>
          <a:xfrm>
            <a:off x="1297500" y="472775"/>
            <a:ext cx="3511200" cy="3207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sz="1000"/>
              <a:t>1000 minutes</a:t>
            </a:r>
            <a:endParaRPr sz="1000"/>
          </a:p>
        </p:txBody>
      </p:sp>
      <p:sp>
        <p:nvSpPr>
          <p:cNvPr id="537" name="Google Shape;537;p34"/>
          <p:cNvSpPr txBox="1"/>
          <p:nvPr/>
        </p:nvSpPr>
        <p:spPr>
          <a:xfrm>
            <a:off x="2720850" y="4682000"/>
            <a:ext cx="373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5"/>
          <p:cNvSpPr txBox="1"/>
          <p:nvPr>
            <p:ph idx="2" type="title"/>
          </p:nvPr>
        </p:nvSpPr>
        <p:spPr>
          <a:xfrm>
            <a:off x="1297500" y="459500"/>
            <a:ext cx="69531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Findings</a:t>
            </a:r>
            <a:endParaRPr sz="3600"/>
          </a:p>
        </p:txBody>
      </p:sp>
      <p:sp>
        <p:nvSpPr>
          <p:cNvPr id="543" name="Google Shape;543;p35"/>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en-GB"/>
              <a:t>We have ran out of time while running the quanvolutional model with 256 images. It takes up to 1000 minutes to process 100 epochs.</a:t>
            </a:r>
            <a:endParaRPr/>
          </a:p>
        </p:txBody>
      </p:sp>
      <p:sp>
        <p:nvSpPr>
          <p:cNvPr id="544" name="Google Shape;544;p35"/>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lt1"/>
                </a:solidFill>
              </a:rPr>
              <a:t>See demo?</a:t>
            </a:r>
            <a:endParaRPr>
              <a:solidFill>
                <a:schemeClr val="lt1"/>
              </a:solidFill>
            </a:endParaRPr>
          </a:p>
        </p:txBody>
      </p:sp>
      <p:grpSp>
        <p:nvGrpSpPr>
          <p:cNvPr id="545" name="Google Shape;545;p35"/>
          <p:cNvGrpSpPr/>
          <p:nvPr/>
        </p:nvGrpSpPr>
        <p:grpSpPr>
          <a:xfrm>
            <a:off x="4547087" y="1535165"/>
            <a:ext cx="4273653" cy="2923926"/>
            <a:chOff x="4547087" y="1535165"/>
            <a:chExt cx="4273653" cy="2923926"/>
          </a:xfrm>
        </p:grpSpPr>
        <p:sp>
          <p:nvSpPr>
            <p:cNvPr id="546" name="Google Shape;546;p35"/>
            <p:cNvSpPr/>
            <p:nvPr/>
          </p:nvSpPr>
          <p:spPr>
            <a:xfrm>
              <a:off x="4548440" y="1563490"/>
              <a:ext cx="4272300" cy="28956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a:off x="4547087" y="1535165"/>
              <a:ext cx="4272300" cy="28956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rot="5400000">
              <a:off x="4414596" y="2956316"/>
              <a:ext cx="579900" cy="810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549" name="Google Shape;549;p35"/>
          <p:cNvPicPr preferRelativeResize="0"/>
          <p:nvPr/>
        </p:nvPicPr>
        <p:blipFill rotWithShape="1">
          <a:blip r:embed="rId3">
            <a:alphaModFix/>
          </a:blip>
          <a:srcRect b="22550" l="42865" r="29044" t="35258"/>
          <a:stretch/>
        </p:blipFill>
        <p:spPr>
          <a:xfrm rot="5400000">
            <a:off x="5295271" y="1097449"/>
            <a:ext cx="2895600" cy="3770100"/>
          </a:xfrm>
          <a:prstGeom prst="rect">
            <a:avLst/>
          </a:prstGeom>
          <a:noFill/>
          <a:ln>
            <a:noFill/>
          </a:ln>
        </p:spPr>
      </p:pic>
      <p:sp>
        <p:nvSpPr>
          <p:cNvPr id="550" name="Google Shape;550;p35"/>
          <p:cNvSpPr/>
          <p:nvPr/>
        </p:nvSpPr>
        <p:spPr>
          <a:xfrm flipH="1" rot="5400000">
            <a:off x="5295241" y="1097457"/>
            <a:ext cx="2895600" cy="37701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omanium Quantum" id="551" name="Google Shape;551;p35"/>
          <p:cNvPicPr preferRelativeResize="0"/>
          <p:nvPr/>
        </p:nvPicPr>
        <p:blipFill>
          <a:blip r:embed="rId4">
            <a:alphaModFix/>
          </a:blip>
          <a:stretch>
            <a:fillRect/>
          </a:stretch>
        </p:blipFill>
        <p:spPr>
          <a:xfrm>
            <a:off x="6840000" y="90000"/>
            <a:ext cx="2209802" cy="163853"/>
          </a:xfrm>
          <a:prstGeom prst="rect">
            <a:avLst/>
          </a:prstGeom>
          <a:noFill/>
          <a:ln>
            <a:noFill/>
          </a:ln>
        </p:spPr>
      </p:pic>
      <p:pic>
        <p:nvPicPr>
          <p:cNvPr id="552" name="Google Shape;552;p35"/>
          <p:cNvPicPr preferRelativeResize="0"/>
          <p:nvPr/>
        </p:nvPicPr>
        <p:blipFill rotWithShape="1">
          <a:blip r:embed="rId5">
            <a:alphaModFix/>
          </a:blip>
          <a:srcRect b="7952" l="0" r="15139" t="0"/>
          <a:stretch/>
        </p:blipFill>
        <p:spPr>
          <a:xfrm>
            <a:off x="4858025" y="1536100"/>
            <a:ext cx="3770101" cy="2926122"/>
          </a:xfrm>
          <a:prstGeom prst="rect">
            <a:avLst/>
          </a:prstGeom>
          <a:noFill/>
          <a:ln>
            <a:noFill/>
          </a:ln>
        </p:spPr>
      </p:pic>
      <p:sp>
        <p:nvSpPr>
          <p:cNvPr id="553" name="Google Shape;553;p35"/>
          <p:cNvSpPr txBox="1"/>
          <p:nvPr/>
        </p:nvSpPr>
        <p:spPr>
          <a:xfrm>
            <a:off x="2720850" y="4682000"/>
            <a:ext cx="373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265500" y="720000"/>
            <a:ext cx="4045200" cy="712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t>Overview</a:t>
            </a:r>
            <a:endParaRPr/>
          </a:p>
        </p:txBody>
      </p:sp>
      <p:sp>
        <p:nvSpPr>
          <p:cNvPr id="128" name="Google Shape;128;p18"/>
          <p:cNvSpPr txBox="1"/>
          <p:nvPr>
            <p:ph idx="2" type="body"/>
          </p:nvPr>
        </p:nvSpPr>
        <p:spPr>
          <a:xfrm>
            <a:off x="369600" y="1636200"/>
            <a:ext cx="3837000" cy="308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300">
                <a:solidFill>
                  <a:schemeClr val="dk1"/>
                </a:solidFill>
              </a:rPr>
              <a:t>Fitting a function or image</a:t>
            </a:r>
            <a:endParaRPr b="1" sz="1300">
              <a:solidFill>
                <a:schemeClr val="dk1"/>
              </a:solidFill>
            </a:endParaRPr>
          </a:p>
          <a:p>
            <a:pPr indent="0" lvl="0" marL="0" rtl="0" algn="l">
              <a:spcBef>
                <a:spcPts val="1200"/>
              </a:spcBef>
              <a:spcAft>
                <a:spcPts val="0"/>
              </a:spcAft>
              <a:buNone/>
            </a:pPr>
            <a:r>
              <a:rPr lang="en-GB" sz="1300">
                <a:solidFill>
                  <a:srgbClr val="FFFFFF"/>
                </a:solidFill>
              </a:rPr>
              <a:t>A simple variational model was utilized for the supervised fitting of the noisy version of the Sine function. The fitting entailed a slight phase off the desired outcome.</a:t>
            </a:r>
            <a:endParaRPr sz="1300">
              <a:solidFill>
                <a:srgbClr val="FFFFFF"/>
              </a:solidFill>
            </a:endParaRPr>
          </a:p>
          <a:p>
            <a:pPr indent="0" lvl="0" marL="0" rtl="0" algn="l">
              <a:lnSpc>
                <a:spcPct val="115000"/>
              </a:lnSpc>
              <a:spcBef>
                <a:spcPts val="1200"/>
              </a:spcBef>
              <a:spcAft>
                <a:spcPts val="0"/>
              </a:spcAft>
              <a:buNone/>
            </a:pPr>
            <a:r>
              <a:rPr lang="en-GB" sz="1300">
                <a:solidFill>
                  <a:srgbClr val="FFFFFF"/>
                </a:solidFill>
              </a:rPr>
              <a:t>In our future investigations, two separate references are at the center of attention, both based on the elusive capabilities of Quantum Support Vector Machines (QSVMs) for regression in general.</a:t>
            </a:r>
            <a:endParaRPr sz="1300">
              <a:solidFill>
                <a:srgbClr val="FFFFFF"/>
              </a:solidFill>
            </a:endParaRPr>
          </a:p>
          <a:p>
            <a:pPr indent="0" lvl="0" marL="0" rtl="0" algn="l">
              <a:spcBef>
                <a:spcPts val="0"/>
              </a:spcBef>
              <a:spcAft>
                <a:spcPts val="0"/>
              </a:spcAft>
              <a:buNone/>
            </a:pPr>
            <a:r>
              <a:t/>
            </a:r>
            <a:endParaRPr sz="1400">
              <a:solidFill>
                <a:schemeClr val="dk1"/>
              </a:solidFill>
            </a:endParaRPr>
          </a:p>
          <a:p>
            <a:pPr indent="0" lvl="0" marL="0" rtl="0" algn="l">
              <a:spcBef>
                <a:spcPts val="1200"/>
              </a:spcBef>
              <a:spcAft>
                <a:spcPts val="1200"/>
              </a:spcAft>
              <a:buNone/>
            </a:pPr>
            <a:r>
              <a:rPr lang="en-GB" sz="1400"/>
              <a:t>A</a:t>
            </a:r>
            <a:endParaRPr sz="1400"/>
          </a:p>
        </p:txBody>
      </p:sp>
      <p:pic>
        <p:nvPicPr>
          <p:cNvPr descr="Womanium Quantum" id="129" name="Google Shape;129;p18"/>
          <p:cNvPicPr preferRelativeResize="0"/>
          <p:nvPr/>
        </p:nvPicPr>
        <p:blipFill>
          <a:blip r:embed="rId3">
            <a:alphaModFix/>
          </a:blip>
          <a:stretch>
            <a:fillRect/>
          </a:stretch>
        </p:blipFill>
        <p:spPr>
          <a:xfrm>
            <a:off x="6840000" y="90000"/>
            <a:ext cx="2209802" cy="163853"/>
          </a:xfrm>
          <a:prstGeom prst="rect">
            <a:avLst/>
          </a:prstGeom>
          <a:noFill/>
          <a:ln>
            <a:noFill/>
          </a:ln>
        </p:spPr>
      </p:pic>
      <p:sp>
        <p:nvSpPr>
          <p:cNvPr id="130" name="Google Shape;130;p18"/>
          <p:cNvSpPr txBox="1"/>
          <p:nvPr>
            <p:ph idx="1" type="subTitle"/>
          </p:nvPr>
        </p:nvSpPr>
        <p:spPr>
          <a:xfrm>
            <a:off x="4790900" y="1636200"/>
            <a:ext cx="4045200" cy="30837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440"/>
              <a:buNone/>
            </a:pPr>
            <a:r>
              <a:rPr b="1" lang="en-GB" sz="1320">
                <a:solidFill>
                  <a:schemeClr val="lt1"/>
                </a:solidFill>
              </a:rPr>
              <a:t>The art of image recognition is a computationally expensive but highly parallelizable endeavour. Nevertheless, state-of-the-art image recognition software can still produce errors especially when applied to highly specialized tasks such as the findings and classification of weld defects.</a:t>
            </a:r>
            <a:endParaRPr b="1" sz="1320">
              <a:solidFill>
                <a:schemeClr val="lt1"/>
              </a:solidFill>
            </a:endParaRPr>
          </a:p>
          <a:p>
            <a:pPr indent="0" lvl="0" marL="0" rtl="0" algn="l">
              <a:lnSpc>
                <a:spcPct val="105000"/>
              </a:lnSpc>
              <a:spcBef>
                <a:spcPts val="1200"/>
              </a:spcBef>
              <a:spcAft>
                <a:spcPts val="0"/>
              </a:spcAft>
              <a:buSzPts val="440"/>
              <a:buNone/>
            </a:pPr>
            <a:r>
              <a:rPr b="1" lang="en-GB" sz="1320">
                <a:solidFill>
                  <a:schemeClr val="lt1"/>
                </a:solidFill>
              </a:rPr>
              <a:t>Our task is to develop a quantum-enhanced deep learning model to determine and categorize the weld defects. Our goal is to determine whether our model can currently outperform the classical method.</a:t>
            </a:r>
            <a:endParaRPr b="1" sz="1320">
              <a:solidFill>
                <a:schemeClr val="lt1"/>
              </a:solidFill>
            </a:endParaRPr>
          </a:p>
          <a:p>
            <a:pPr indent="0" lvl="0" marL="0" rtl="0" algn="ctr">
              <a:lnSpc>
                <a:spcPct val="90000"/>
              </a:lnSpc>
              <a:spcBef>
                <a:spcPts val="1200"/>
              </a:spcBef>
              <a:spcAft>
                <a:spcPts val="0"/>
              </a:spcAft>
              <a:buSzPts val="440"/>
              <a:buNone/>
            </a:pPr>
            <a:r>
              <a:t/>
            </a:r>
            <a:endParaRPr sz="1120"/>
          </a:p>
        </p:txBody>
      </p:sp>
      <p:sp>
        <p:nvSpPr>
          <p:cNvPr id="131" name="Google Shape;131;p18"/>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Challenges</a:t>
            </a:r>
            <a:endParaRPr sz="3600"/>
          </a:p>
        </p:txBody>
      </p:sp>
      <p:sp>
        <p:nvSpPr>
          <p:cNvPr id="559" name="Google Shape;559;p36"/>
          <p:cNvSpPr txBox="1"/>
          <p:nvPr>
            <p:ph type="title"/>
          </p:nvPr>
        </p:nvSpPr>
        <p:spPr>
          <a:xfrm>
            <a:off x="4858525" y="459500"/>
            <a:ext cx="3899100" cy="1609800"/>
          </a:xfrm>
          <a:prstGeom prst="rect">
            <a:avLst/>
          </a:prstGeom>
        </p:spPr>
        <p:txBody>
          <a:bodyPr anchorCtr="0" anchor="ctr" bIns="91425" lIns="91425" spcFirstLastPara="1" rIns="91425" wrap="square" tIns="91425">
            <a:normAutofit/>
          </a:bodyPr>
          <a:lstStyle/>
          <a:p>
            <a:pPr indent="0" lvl="0" marL="0" rtl="0" algn="l">
              <a:lnSpc>
                <a:spcPct val="115000"/>
              </a:lnSpc>
              <a:spcBef>
                <a:spcPts val="0"/>
              </a:spcBef>
              <a:spcAft>
                <a:spcPts val="1600"/>
              </a:spcAft>
              <a:buNone/>
            </a:pPr>
            <a:r>
              <a:rPr lang="en-GB" sz="1600">
                <a:solidFill>
                  <a:schemeClr val="accent2"/>
                </a:solidFill>
              </a:rPr>
              <a:t>The main concern is the structure of the dataset, designing an efficient quantum circuit, and extending the algorithm to avoid false positives.</a:t>
            </a:r>
            <a:endParaRPr sz="1600">
              <a:solidFill>
                <a:schemeClr val="accent2"/>
              </a:solidFill>
            </a:endParaRPr>
          </a:p>
        </p:txBody>
      </p:sp>
      <p:sp>
        <p:nvSpPr>
          <p:cNvPr id="560" name="Google Shape;560;p36"/>
          <p:cNvSpPr txBox="1"/>
          <p:nvPr>
            <p:ph idx="1" type="body"/>
          </p:nvPr>
        </p:nvSpPr>
        <p:spPr>
          <a:xfrm>
            <a:off x="4858525" y="2069300"/>
            <a:ext cx="4024500" cy="2767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accent1"/>
              </a:buClr>
              <a:buSzPts val="1200"/>
              <a:buAutoNum type="romanUcPeriod"/>
            </a:pPr>
            <a:r>
              <a:rPr lang="en-GB" sz="1200">
                <a:solidFill>
                  <a:schemeClr val="accent1"/>
                </a:solidFill>
              </a:rPr>
              <a:t>The images are organized into individual welds, and each weld consists of up to hundreds of frames, each individually convolved. This may result in correlation between images, which has to be addressed.</a:t>
            </a:r>
            <a:endParaRPr sz="1200">
              <a:solidFill>
                <a:schemeClr val="accent1"/>
              </a:solidFill>
            </a:endParaRPr>
          </a:p>
          <a:p>
            <a:pPr indent="-304800" lvl="0" marL="457200" rtl="0" algn="l">
              <a:spcBef>
                <a:spcPts val="0"/>
              </a:spcBef>
              <a:spcAft>
                <a:spcPts val="0"/>
              </a:spcAft>
              <a:buClr>
                <a:schemeClr val="accent1"/>
              </a:buClr>
              <a:buSzPts val="1200"/>
              <a:buAutoNum type="romanUcPeriod"/>
            </a:pPr>
            <a:r>
              <a:rPr lang="en-GB" sz="1200">
                <a:solidFill>
                  <a:schemeClr val="accent1"/>
                </a:solidFill>
              </a:rPr>
              <a:t>Additionally, we can also implement cross-channel quanvolution where each kernel now has LKK layers, with gates applying across layers.</a:t>
            </a:r>
            <a:endParaRPr sz="1200">
              <a:solidFill>
                <a:schemeClr val="accent1"/>
              </a:solidFill>
            </a:endParaRPr>
          </a:p>
          <a:p>
            <a:pPr indent="-304800" lvl="0" marL="457200" rtl="0" algn="l">
              <a:spcBef>
                <a:spcPts val="0"/>
              </a:spcBef>
              <a:spcAft>
                <a:spcPts val="0"/>
              </a:spcAft>
              <a:buClr>
                <a:schemeClr val="accent1"/>
              </a:buClr>
              <a:buSzPts val="1200"/>
              <a:buAutoNum type="romanUcPeriod"/>
            </a:pPr>
            <a:r>
              <a:rPr lang="en-GB" sz="1200">
                <a:solidFill>
                  <a:schemeClr val="accent1"/>
                </a:solidFill>
              </a:rPr>
              <a:t>Finally, we can feature extract and categorize the features unique to a particular defect to skyrocket the test accuracy.</a:t>
            </a:r>
            <a:endParaRPr sz="1000">
              <a:solidFill>
                <a:schemeClr val="accent1"/>
              </a:solidFill>
            </a:endParaRPr>
          </a:p>
        </p:txBody>
      </p:sp>
      <p:grpSp>
        <p:nvGrpSpPr>
          <p:cNvPr id="561" name="Google Shape;561;p36"/>
          <p:cNvGrpSpPr/>
          <p:nvPr/>
        </p:nvGrpSpPr>
        <p:grpSpPr>
          <a:xfrm>
            <a:off x="596402" y="1727943"/>
            <a:ext cx="1387497" cy="2767214"/>
            <a:chOff x="3983627" y="1676395"/>
            <a:chExt cx="1449538" cy="2881914"/>
          </a:xfrm>
        </p:grpSpPr>
        <p:sp>
          <p:nvSpPr>
            <p:cNvPr id="562" name="Google Shape;562;p36"/>
            <p:cNvSpPr/>
            <p:nvPr/>
          </p:nvSpPr>
          <p:spPr>
            <a:xfrm rot="-5400000">
              <a:off x="3276827" y="2404608"/>
              <a:ext cx="2860500" cy="14469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6"/>
            <p:cNvSpPr/>
            <p:nvPr/>
          </p:nvSpPr>
          <p:spPr>
            <a:xfrm rot="-5400000">
              <a:off x="3279465" y="2383195"/>
              <a:ext cx="2860500" cy="14469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6"/>
            <p:cNvSpPr/>
            <p:nvPr/>
          </p:nvSpPr>
          <p:spPr>
            <a:xfrm>
              <a:off x="4473243" y="4300359"/>
              <a:ext cx="472800" cy="768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5" name="Google Shape;565;p36"/>
          <p:cNvPicPr preferRelativeResize="0"/>
          <p:nvPr/>
        </p:nvPicPr>
        <p:blipFill rotWithShape="1">
          <a:blip r:embed="rId3">
            <a:alphaModFix/>
          </a:blip>
          <a:srcRect b="0" l="9755" r="9755" t="0"/>
          <a:stretch/>
        </p:blipFill>
        <p:spPr>
          <a:xfrm>
            <a:off x="595000" y="1728137"/>
            <a:ext cx="1389300" cy="2372700"/>
          </a:xfrm>
          <a:prstGeom prst="round2SameRect">
            <a:avLst>
              <a:gd fmla="val 4129" name="adj1"/>
              <a:gd fmla="val 0" name="adj2"/>
            </a:avLst>
          </a:prstGeom>
          <a:noFill/>
          <a:ln>
            <a:noFill/>
          </a:ln>
        </p:spPr>
      </p:pic>
      <p:sp>
        <p:nvSpPr>
          <p:cNvPr id="566" name="Google Shape;566;p36"/>
          <p:cNvSpPr/>
          <p:nvPr/>
        </p:nvSpPr>
        <p:spPr>
          <a:xfrm flipH="1">
            <a:off x="595102" y="1784207"/>
            <a:ext cx="1389300" cy="23160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36"/>
          <p:cNvGrpSpPr/>
          <p:nvPr/>
        </p:nvGrpSpPr>
        <p:grpSpPr>
          <a:xfrm>
            <a:off x="2339662" y="3136884"/>
            <a:ext cx="559040" cy="1339287"/>
            <a:chOff x="7475548" y="3728000"/>
            <a:chExt cx="316503" cy="758244"/>
          </a:xfrm>
        </p:grpSpPr>
        <p:sp>
          <p:nvSpPr>
            <p:cNvPr id="568" name="Google Shape;568;p3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 name="Google Shape;571;p36"/>
          <p:cNvGrpSpPr/>
          <p:nvPr/>
        </p:nvGrpSpPr>
        <p:grpSpPr>
          <a:xfrm>
            <a:off x="2178640" y="3365517"/>
            <a:ext cx="924900" cy="895292"/>
            <a:chOff x="7384385" y="3857442"/>
            <a:chExt cx="523637" cy="506874"/>
          </a:xfrm>
        </p:grpSpPr>
        <p:sp>
          <p:nvSpPr>
            <p:cNvPr id="572" name="Google Shape;572;p3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36"/>
            <p:cNvGrpSpPr/>
            <p:nvPr/>
          </p:nvGrpSpPr>
          <p:grpSpPr>
            <a:xfrm>
              <a:off x="7384385" y="3857442"/>
              <a:ext cx="523637" cy="498900"/>
              <a:chOff x="7384385" y="3857442"/>
              <a:chExt cx="523637" cy="498900"/>
            </a:xfrm>
          </p:grpSpPr>
          <p:sp>
            <p:nvSpPr>
              <p:cNvPr id="574" name="Google Shape;574;p3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76" name="Google Shape;576;p36"/>
          <p:cNvPicPr preferRelativeResize="0"/>
          <p:nvPr/>
        </p:nvPicPr>
        <p:blipFill rotWithShape="1">
          <a:blip r:embed="rId4">
            <a:alphaModFix/>
          </a:blip>
          <a:srcRect b="0" l="0" r="36191" t="0"/>
          <a:stretch/>
        </p:blipFill>
        <p:spPr>
          <a:xfrm>
            <a:off x="2231987" y="3421570"/>
            <a:ext cx="774600" cy="773100"/>
          </a:xfrm>
          <a:prstGeom prst="ellipse">
            <a:avLst/>
          </a:prstGeom>
          <a:noFill/>
          <a:ln cap="flat" cmpd="sng" w="28575">
            <a:solidFill>
              <a:srgbClr val="FFFFFF"/>
            </a:solidFill>
            <a:prstDash val="solid"/>
            <a:round/>
            <a:headEnd len="sm" w="sm" type="none"/>
            <a:tailEnd len="sm" w="sm" type="none"/>
          </a:ln>
        </p:spPr>
      </p:pic>
      <p:grpSp>
        <p:nvGrpSpPr>
          <p:cNvPr id="577" name="Google Shape;577;p36"/>
          <p:cNvGrpSpPr/>
          <p:nvPr/>
        </p:nvGrpSpPr>
        <p:grpSpPr>
          <a:xfrm>
            <a:off x="3213842" y="3136833"/>
            <a:ext cx="843152" cy="1339537"/>
            <a:chOff x="-5144606" y="890490"/>
            <a:chExt cx="2115815" cy="3361448"/>
          </a:xfrm>
        </p:grpSpPr>
        <p:sp>
          <p:nvSpPr>
            <p:cNvPr id="578" name="Google Shape;578;p36"/>
            <p:cNvSpPr/>
            <p:nvPr/>
          </p:nvSpPr>
          <p:spPr>
            <a:xfrm rot="10800000">
              <a:off x="-4844756" y="3132037"/>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rot="5400000">
              <a:off x="-4709156" y="3323872"/>
              <a:ext cx="623700" cy="894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p:nvPr/>
          </p:nvSpPr>
          <p:spPr>
            <a:xfrm>
              <a:off x="-4844756" y="890490"/>
              <a:ext cx="1403100" cy="11199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a:off x="-5144606" y="1591975"/>
              <a:ext cx="2002800" cy="2215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3257390" y="2509293"/>
              <a:ext cx="228600" cy="2289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5144606" y="1493958"/>
              <a:ext cx="2002800" cy="22782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4" name="Google Shape;584;p36"/>
          <p:cNvPicPr preferRelativeResize="0"/>
          <p:nvPr/>
        </p:nvPicPr>
        <p:blipFill rotWithShape="1">
          <a:blip r:embed="rId5">
            <a:alphaModFix/>
          </a:blip>
          <a:srcRect b="0" l="45308" r="45308" t="0"/>
          <a:stretch/>
        </p:blipFill>
        <p:spPr>
          <a:xfrm>
            <a:off x="3246895" y="3410328"/>
            <a:ext cx="732600" cy="849000"/>
          </a:xfrm>
          <a:prstGeom prst="roundRect">
            <a:avLst>
              <a:gd fmla="val 7794" name="adj"/>
            </a:avLst>
          </a:prstGeom>
          <a:noFill/>
          <a:ln cap="flat" cmpd="sng" w="28575">
            <a:solidFill>
              <a:srgbClr val="FFFFFF"/>
            </a:solidFill>
            <a:prstDash val="solid"/>
            <a:round/>
            <a:headEnd len="sm" w="sm" type="none"/>
            <a:tailEnd len="sm" w="sm" type="none"/>
          </a:ln>
        </p:spPr>
      </p:pic>
      <p:pic>
        <p:nvPicPr>
          <p:cNvPr descr="Womanium Quantum" id="585" name="Google Shape;585;p36"/>
          <p:cNvPicPr preferRelativeResize="0"/>
          <p:nvPr/>
        </p:nvPicPr>
        <p:blipFill>
          <a:blip r:embed="rId6">
            <a:alphaModFix/>
          </a:blip>
          <a:stretch>
            <a:fillRect/>
          </a:stretch>
        </p:blipFill>
        <p:spPr>
          <a:xfrm>
            <a:off x="6840000" y="90000"/>
            <a:ext cx="2209802" cy="163853"/>
          </a:xfrm>
          <a:prstGeom prst="rect">
            <a:avLst/>
          </a:prstGeom>
          <a:noFill/>
          <a:ln>
            <a:noFill/>
          </a:ln>
        </p:spPr>
      </p:pic>
      <p:sp>
        <p:nvSpPr>
          <p:cNvPr id="586" name="Google Shape;586;p36"/>
          <p:cNvSpPr txBox="1"/>
          <p:nvPr/>
        </p:nvSpPr>
        <p:spPr>
          <a:xfrm>
            <a:off x="0" y="4743300"/>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Future of our project</a:t>
            </a:r>
            <a:endParaRPr/>
          </a:p>
        </p:txBody>
      </p:sp>
      <p:sp>
        <p:nvSpPr>
          <p:cNvPr id="592" name="Google Shape;592;p37"/>
          <p:cNvSpPr txBox="1"/>
          <p:nvPr/>
        </p:nvSpPr>
        <p:spPr>
          <a:xfrm>
            <a:off x="1354533"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Aug</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593" name="Google Shape;593;p37"/>
          <p:cNvSpPr txBox="1"/>
          <p:nvPr/>
        </p:nvSpPr>
        <p:spPr>
          <a:xfrm>
            <a:off x="1158086" y="2894125"/>
            <a:ext cx="11667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Presentation</a:t>
            </a:r>
            <a:endParaRPr sz="1000">
              <a:solidFill>
                <a:srgbClr val="FFFFFF"/>
              </a:solidFill>
              <a:latin typeface="Roboto"/>
              <a:ea typeface="Roboto"/>
              <a:cs typeface="Roboto"/>
              <a:sym typeface="Roboto"/>
            </a:endParaRPr>
          </a:p>
        </p:txBody>
      </p:sp>
      <p:sp>
        <p:nvSpPr>
          <p:cNvPr id="594" name="Google Shape;594;p37"/>
          <p:cNvSpPr txBox="1"/>
          <p:nvPr/>
        </p:nvSpPr>
        <p:spPr>
          <a:xfrm>
            <a:off x="1158086" y="3307024"/>
            <a:ext cx="1166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Preliminary findings with a reduced model, ran locally</a:t>
            </a:r>
            <a:endParaRPr sz="800">
              <a:solidFill>
                <a:srgbClr val="FFFFFF"/>
              </a:solidFill>
              <a:latin typeface="Roboto"/>
              <a:ea typeface="Roboto"/>
              <a:cs typeface="Roboto"/>
              <a:sym typeface="Roboto"/>
            </a:endParaRPr>
          </a:p>
        </p:txBody>
      </p:sp>
      <p:sp>
        <p:nvSpPr>
          <p:cNvPr id="595" name="Google Shape;595;p37"/>
          <p:cNvSpPr txBox="1"/>
          <p:nvPr/>
        </p:nvSpPr>
        <p:spPr>
          <a:xfrm>
            <a:off x="245622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Sep</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596" name="Google Shape;596;p37"/>
          <p:cNvSpPr txBox="1"/>
          <p:nvPr/>
        </p:nvSpPr>
        <p:spPr>
          <a:xfrm>
            <a:off x="2302396"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Scaling up</a:t>
            </a:r>
            <a:endParaRPr sz="1000">
              <a:solidFill>
                <a:srgbClr val="FFFFFF"/>
              </a:solidFill>
              <a:latin typeface="Roboto"/>
              <a:ea typeface="Roboto"/>
              <a:cs typeface="Roboto"/>
              <a:sym typeface="Roboto"/>
            </a:endParaRPr>
          </a:p>
        </p:txBody>
      </p:sp>
      <p:sp>
        <p:nvSpPr>
          <p:cNvPr id="597" name="Google Shape;597;p37"/>
          <p:cNvSpPr txBox="1"/>
          <p:nvPr/>
        </p:nvSpPr>
        <p:spPr>
          <a:xfrm>
            <a:off x="2302396" y="3307024"/>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Scaled model with original model, made quantum</a:t>
            </a:r>
            <a:endParaRPr sz="800">
              <a:solidFill>
                <a:srgbClr val="FFFFFF"/>
              </a:solidFill>
              <a:latin typeface="Roboto"/>
              <a:ea typeface="Roboto"/>
              <a:cs typeface="Roboto"/>
              <a:sym typeface="Roboto"/>
            </a:endParaRPr>
          </a:p>
        </p:txBody>
      </p:sp>
      <p:sp>
        <p:nvSpPr>
          <p:cNvPr id="598" name="Google Shape;598;p37"/>
          <p:cNvSpPr txBox="1"/>
          <p:nvPr/>
        </p:nvSpPr>
        <p:spPr>
          <a:xfrm>
            <a:off x="3550435"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Roboto"/>
                <a:ea typeface="Roboto"/>
                <a:cs typeface="Roboto"/>
                <a:sym typeface="Roboto"/>
              </a:rPr>
              <a:t>2025</a:t>
            </a:r>
            <a:endParaRPr sz="800">
              <a:solidFill>
                <a:srgbClr val="FFFFFF"/>
              </a:solidFill>
              <a:latin typeface="Roboto"/>
              <a:ea typeface="Roboto"/>
              <a:cs typeface="Roboto"/>
              <a:sym typeface="Roboto"/>
            </a:endParaRPr>
          </a:p>
          <a:p>
            <a:pPr indent="0" lvl="0" marL="0" rtl="0" algn="l">
              <a:spcBef>
                <a:spcPts val="1600"/>
              </a:spcBef>
              <a:spcAft>
                <a:spcPts val="1600"/>
              </a:spcAft>
              <a:buNone/>
            </a:pPr>
            <a:r>
              <a:t/>
            </a:r>
            <a:endParaRPr sz="800">
              <a:solidFill>
                <a:srgbClr val="FFFFFF"/>
              </a:solidFill>
              <a:latin typeface="Roboto"/>
              <a:ea typeface="Roboto"/>
              <a:cs typeface="Roboto"/>
              <a:sym typeface="Roboto"/>
            </a:endParaRPr>
          </a:p>
        </p:txBody>
      </p:sp>
      <p:sp>
        <p:nvSpPr>
          <p:cNvPr id="599" name="Google Shape;599;p37"/>
          <p:cNvSpPr txBox="1"/>
          <p:nvPr/>
        </p:nvSpPr>
        <p:spPr>
          <a:xfrm>
            <a:off x="3438899" y="2894125"/>
            <a:ext cx="13500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rgbClr val="FFFFFF"/>
                </a:solidFill>
                <a:latin typeface="Roboto"/>
                <a:ea typeface="Roboto"/>
                <a:cs typeface="Roboto"/>
                <a:sym typeface="Roboto"/>
              </a:rPr>
              <a:t>Production grade?</a:t>
            </a:r>
            <a:endParaRPr sz="1000">
              <a:solidFill>
                <a:srgbClr val="FFFFFF"/>
              </a:solidFill>
              <a:latin typeface="Roboto"/>
              <a:ea typeface="Roboto"/>
              <a:cs typeface="Roboto"/>
              <a:sym typeface="Roboto"/>
            </a:endParaRPr>
          </a:p>
        </p:txBody>
      </p:sp>
      <p:sp>
        <p:nvSpPr>
          <p:cNvPr id="600" name="Google Shape;600;p37"/>
          <p:cNvSpPr txBox="1"/>
          <p:nvPr/>
        </p:nvSpPr>
        <p:spPr>
          <a:xfrm>
            <a:off x="3438904" y="3307022"/>
            <a:ext cx="11364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latin typeface="Roboto"/>
                <a:ea typeface="Roboto"/>
                <a:cs typeface="Roboto"/>
                <a:sym typeface="Roboto"/>
              </a:rPr>
              <a:t>Further improvement including locating the defects</a:t>
            </a:r>
            <a:endParaRPr sz="800">
              <a:solidFill>
                <a:srgbClr val="FFFFFF"/>
              </a:solidFill>
              <a:latin typeface="Roboto"/>
              <a:ea typeface="Roboto"/>
              <a:cs typeface="Roboto"/>
              <a:sym typeface="Roboto"/>
            </a:endParaRPr>
          </a:p>
        </p:txBody>
      </p:sp>
      <p:sp>
        <p:nvSpPr>
          <p:cNvPr id="601" name="Google Shape;601;p37"/>
          <p:cNvSpPr txBox="1"/>
          <p:nvPr/>
        </p:nvSpPr>
        <p:spPr>
          <a:xfrm>
            <a:off x="4641999"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APR</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02" name="Google Shape;602;p37"/>
          <p:cNvSpPr txBox="1"/>
          <p:nvPr/>
        </p:nvSpPr>
        <p:spPr>
          <a:xfrm>
            <a:off x="4572659"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accent2"/>
                </a:solidFill>
                <a:latin typeface="Roboto"/>
                <a:ea typeface="Roboto"/>
                <a:cs typeface="Roboto"/>
                <a:sym typeface="Roboto"/>
              </a:rPr>
              <a:t>Production?</a:t>
            </a:r>
            <a:endParaRPr sz="1000">
              <a:solidFill>
                <a:schemeClr val="accent2"/>
              </a:solidFill>
              <a:latin typeface="Roboto"/>
              <a:ea typeface="Roboto"/>
              <a:cs typeface="Roboto"/>
              <a:sym typeface="Roboto"/>
            </a:endParaRPr>
          </a:p>
        </p:txBody>
      </p:sp>
      <p:sp>
        <p:nvSpPr>
          <p:cNvPr id="603" name="Google Shape;603;p37"/>
          <p:cNvSpPr txBox="1"/>
          <p:nvPr/>
        </p:nvSpPr>
        <p:spPr>
          <a:xfrm>
            <a:off x="4572653" y="3307025"/>
            <a:ext cx="3299700" cy="6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chemeClr val="accent2"/>
                </a:solidFill>
                <a:latin typeface="Roboto"/>
                <a:ea typeface="Roboto"/>
                <a:cs typeface="Roboto"/>
                <a:sym typeface="Roboto"/>
              </a:rPr>
              <a:t>Can we make a </a:t>
            </a:r>
            <a:r>
              <a:rPr lang="en-GB" sz="800">
                <a:solidFill>
                  <a:schemeClr val="accent2"/>
                </a:solidFill>
                <a:latin typeface="Roboto"/>
                <a:ea typeface="Roboto"/>
                <a:cs typeface="Roboto"/>
                <a:sym typeface="Roboto"/>
              </a:rPr>
              <a:t>proprietary machine learning suite specifically for detecting and locating weld defects?</a:t>
            </a:r>
            <a:endParaRPr sz="800">
              <a:solidFill>
                <a:schemeClr val="accent2"/>
              </a:solidFill>
              <a:latin typeface="Roboto"/>
              <a:ea typeface="Roboto"/>
              <a:cs typeface="Roboto"/>
              <a:sym typeface="Roboto"/>
            </a:endParaRPr>
          </a:p>
        </p:txBody>
      </p:sp>
      <p:sp>
        <p:nvSpPr>
          <p:cNvPr id="604" name="Google Shape;604;p37"/>
          <p:cNvSpPr txBox="1"/>
          <p:nvPr/>
        </p:nvSpPr>
        <p:spPr>
          <a:xfrm>
            <a:off x="573029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MAY</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05" name="Google Shape;605;p37"/>
          <p:cNvSpPr txBox="1"/>
          <p:nvPr/>
        </p:nvSpPr>
        <p:spPr>
          <a:xfrm>
            <a:off x="6822217" y="1900925"/>
            <a:ext cx="538200" cy="2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lt1"/>
                </a:solidFill>
                <a:latin typeface="Roboto"/>
                <a:ea typeface="Roboto"/>
                <a:cs typeface="Roboto"/>
                <a:sym typeface="Roboto"/>
              </a:rPr>
              <a:t>JUN</a:t>
            </a:r>
            <a:endParaRPr sz="800">
              <a:solidFill>
                <a:schemeClr val="lt1"/>
              </a:solidFill>
              <a:latin typeface="Roboto"/>
              <a:ea typeface="Roboto"/>
              <a:cs typeface="Roboto"/>
              <a:sym typeface="Roboto"/>
            </a:endParaRPr>
          </a:p>
          <a:p>
            <a:pPr indent="0" lvl="0" marL="0" rtl="0" algn="l">
              <a:spcBef>
                <a:spcPts val="1600"/>
              </a:spcBef>
              <a:spcAft>
                <a:spcPts val="1600"/>
              </a:spcAft>
              <a:buNone/>
            </a:pPr>
            <a:r>
              <a:t/>
            </a:r>
            <a:endParaRPr sz="800">
              <a:solidFill>
                <a:schemeClr val="lt1"/>
              </a:solidFill>
              <a:latin typeface="Roboto"/>
              <a:ea typeface="Roboto"/>
              <a:cs typeface="Roboto"/>
              <a:sym typeface="Roboto"/>
            </a:endParaRPr>
          </a:p>
        </p:txBody>
      </p:sp>
      <p:sp>
        <p:nvSpPr>
          <p:cNvPr id="606" name="Google Shape;606;p37"/>
          <p:cNvSpPr txBox="1"/>
          <p:nvPr/>
        </p:nvSpPr>
        <p:spPr>
          <a:xfrm>
            <a:off x="6837184" y="2894125"/>
            <a:ext cx="1136400" cy="40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GB" sz="1000">
                <a:solidFill>
                  <a:schemeClr val="lt1"/>
                </a:solidFill>
                <a:latin typeface="Roboto"/>
                <a:ea typeface="Roboto"/>
                <a:cs typeface="Roboto"/>
                <a:sym typeface="Roboto"/>
              </a:rPr>
              <a:t>Dolor Lorem</a:t>
            </a:r>
            <a:endParaRPr sz="1000">
              <a:solidFill>
                <a:schemeClr val="lt1"/>
              </a:solidFill>
              <a:latin typeface="Roboto"/>
              <a:ea typeface="Roboto"/>
              <a:cs typeface="Roboto"/>
              <a:sym typeface="Roboto"/>
            </a:endParaRPr>
          </a:p>
        </p:txBody>
      </p:sp>
      <p:cxnSp>
        <p:nvCxnSpPr>
          <p:cNvPr id="607" name="Google Shape;607;p37"/>
          <p:cNvCxnSpPr/>
          <p:nvPr/>
        </p:nvCxnSpPr>
        <p:spPr>
          <a:xfrm>
            <a:off x="1761628"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08" name="Google Shape;608;p37"/>
          <p:cNvSpPr/>
          <p:nvPr/>
        </p:nvSpPr>
        <p:spPr>
          <a:xfrm flipH="1">
            <a:off x="1228048"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09" name="Google Shape;609;p37"/>
          <p:cNvSpPr/>
          <p:nvPr/>
        </p:nvSpPr>
        <p:spPr>
          <a:xfrm>
            <a:off x="1227675"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10" name="Google Shape;610;p37"/>
          <p:cNvCxnSpPr/>
          <p:nvPr/>
        </p:nvCxnSpPr>
        <p:spPr>
          <a:xfrm>
            <a:off x="2855284"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11" name="Google Shape;611;p37"/>
          <p:cNvSpPr/>
          <p:nvPr/>
        </p:nvSpPr>
        <p:spPr>
          <a:xfrm flipH="1">
            <a:off x="2321705"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999999"/>
                </a:solidFill>
              </a:rPr>
              <a:t>  </a:t>
            </a:r>
            <a:endParaRPr>
              <a:solidFill>
                <a:srgbClr val="999999"/>
              </a:solidFill>
            </a:endParaRPr>
          </a:p>
        </p:txBody>
      </p:sp>
      <p:sp>
        <p:nvSpPr>
          <p:cNvPr id="612" name="Google Shape;612;p37"/>
          <p:cNvSpPr/>
          <p:nvPr/>
        </p:nvSpPr>
        <p:spPr>
          <a:xfrm>
            <a:off x="2321332"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13" name="Google Shape;613;p37"/>
          <p:cNvCxnSpPr/>
          <p:nvPr/>
        </p:nvCxnSpPr>
        <p:spPr>
          <a:xfrm>
            <a:off x="3949490" y="2076708"/>
            <a:ext cx="639000" cy="660000"/>
          </a:xfrm>
          <a:prstGeom prst="straightConnector1">
            <a:avLst/>
          </a:prstGeom>
          <a:noFill/>
          <a:ln cap="flat" cmpd="sng" w="9525">
            <a:solidFill>
              <a:srgbClr val="FFFFFF"/>
            </a:solidFill>
            <a:prstDash val="solid"/>
            <a:round/>
            <a:headEnd len="med" w="med" type="none"/>
            <a:tailEnd len="med" w="med" type="none"/>
          </a:ln>
        </p:spPr>
      </p:cxnSp>
      <p:sp>
        <p:nvSpPr>
          <p:cNvPr id="614" name="Google Shape;614;p37"/>
          <p:cNvSpPr/>
          <p:nvPr/>
        </p:nvSpPr>
        <p:spPr>
          <a:xfrm flipH="1">
            <a:off x="3415911" y="2615708"/>
            <a:ext cx="1185000" cy="128100"/>
          </a:xfrm>
          <a:prstGeom prst="parallelogram">
            <a:avLst>
              <a:gd fmla="val 96952"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15" name="Google Shape;615;p37"/>
          <p:cNvSpPr/>
          <p:nvPr/>
        </p:nvSpPr>
        <p:spPr>
          <a:xfrm>
            <a:off x="3415538" y="2757288"/>
            <a:ext cx="1185000" cy="128100"/>
          </a:xfrm>
          <a:prstGeom prst="parallelogram">
            <a:avLst>
              <a:gd fmla="val 9695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16" name="Google Shape;616;p37"/>
          <p:cNvCxnSpPr/>
          <p:nvPr/>
        </p:nvCxnSpPr>
        <p:spPr>
          <a:xfrm>
            <a:off x="5041054"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17" name="Google Shape;617;p37"/>
          <p:cNvSpPr/>
          <p:nvPr/>
        </p:nvSpPr>
        <p:spPr>
          <a:xfrm flipH="1">
            <a:off x="4507474"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18" name="Google Shape;618;p37"/>
          <p:cNvSpPr/>
          <p:nvPr/>
        </p:nvSpPr>
        <p:spPr>
          <a:xfrm>
            <a:off x="4507101"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19" name="Google Shape;619;p37"/>
          <p:cNvCxnSpPr/>
          <p:nvPr/>
        </p:nvCxnSpPr>
        <p:spPr>
          <a:xfrm>
            <a:off x="6129352"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20" name="Google Shape;620;p37"/>
          <p:cNvSpPr/>
          <p:nvPr/>
        </p:nvSpPr>
        <p:spPr>
          <a:xfrm flipH="1">
            <a:off x="5595772"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21" name="Google Shape;621;p37"/>
          <p:cNvSpPr/>
          <p:nvPr/>
        </p:nvSpPr>
        <p:spPr>
          <a:xfrm>
            <a:off x="559540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622" name="Google Shape;622;p37"/>
          <p:cNvCxnSpPr/>
          <p:nvPr/>
        </p:nvCxnSpPr>
        <p:spPr>
          <a:xfrm>
            <a:off x="7221273" y="2076708"/>
            <a:ext cx="639000" cy="660000"/>
          </a:xfrm>
          <a:prstGeom prst="straightConnector1">
            <a:avLst/>
          </a:prstGeom>
          <a:noFill/>
          <a:ln cap="flat" cmpd="sng" w="9525">
            <a:solidFill>
              <a:schemeClr val="accent3"/>
            </a:solidFill>
            <a:prstDash val="solid"/>
            <a:round/>
            <a:headEnd len="med" w="med" type="none"/>
            <a:tailEnd len="med" w="med" type="none"/>
          </a:ln>
        </p:spPr>
      </p:cxnSp>
      <p:sp>
        <p:nvSpPr>
          <p:cNvPr id="623" name="Google Shape;623;p37"/>
          <p:cNvSpPr/>
          <p:nvPr/>
        </p:nvSpPr>
        <p:spPr>
          <a:xfrm flipH="1">
            <a:off x="6687693" y="261570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624" name="Google Shape;624;p37"/>
          <p:cNvSpPr/>
          <p:nvPr/>
        </p:nvSpPr>
        <p:spPr>
          <a:xfrm>
            <a:off x="6687320" y="2757288"/>
            <a:ext cx="1185000" cy="128100"/>
          </a:xfrm>
          <a:prstGeom prst="parallelogram">
            <a:avLst>
              <a:gd fmla="val 96952"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pic>
        <p:nvPicPr>
          <p:cNvPr descr="Womanium Quantum" id="625" name="Google Shape;625;p37"/>
          <p:cNvPicPr preferRelativeResize="0"/>
          <p:nvPr/>
        </p:nvPicPr>
        <p:blipFill>
          <a:blip r:embed="rId3">
            <a:alphaModFix/>
          </a:blip>
          <a:stretch>
            <a:fillRect/>
          </a:stretch>
        </p:blipFill>
        <p:spPr>
          <a:xfrm>
            <a:off x="6840000" y="90000"/>
            <a:ext cx="2209802" cy="163853"/>
          </a:xfrm>
          <a:prstGeom prst="rect">
            <a:avLst/>
          </a:prstGeom>
          <a:noFill/>
          <a:ln>
            <a:noFill/>
          </a:ln>
        </p:spPr>
      </p:pic>
      <p:sp>
        <p:nvSpPr>
          <p:cNvPr id="626" name="Google Shape;626;p37"/>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grpSp>
        <p:nvGrpSpPr>
          <p:cNvPr id="627" name="Google Shape;627;p37"/>
          <p:cNvGrpSpPr/>
          <p:nvPr/>
        </p:nvGrpSpPr>
        <p:grpSpPr>
          <a:xfrm>
            <a:off x="6196556" y="335754"/>
            <a:ext cx="2012630" cy="1553496"/>
            <a:chOff x="3553042" y="1657806"/>
            <a:chExt cx="3461100" cy="2671532"/>
          </a:xfrm>
        </p:grpSpPr>
        <p:sp>
          <p:nvSpPr>
            <p:cNvPr id="628" name="Google Shape;628;p37"/>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6" name="Google Shape;636;p37"/>
          <p:cNvPicPr preferRelativeResize="0"/>
          <p:nvPr/>
        </p:nvPicPr>
        <p:blipFill rotWithShape="1">
          <a:blip r:embed="rId4">
            <a:alphaModFix/>
          </a:blip>
          <a:srcRect b="0" l="5642" r="5642" t="0"/>
          <a:stretch/>
        </p:blipFill>
        <p:spPr>
          <a:xfrm>
            <a:off x="6227433" y="369025"/>
            <a:ext cx="1950900" cy="1112100"/>
          </a:xfrm>
          <a:prstGeom prst="rect">
            <a:avLst/>
          </a:prstGeom>
          <a:noFill/>
          <a:ln>
            <a:noFill/>
          </a:ln>
        </p:spPr>
      </p:pic>
      <p:sp>
        <p:nvSpPr>
          <p:cNvPr descr="Circuit" id="637" name="Google Shape;637;p37"/>
          <p:cNvSpPr/>
          <p:nvPr/>
        </p:nvSpPr>
        <p:spPr>
          <a:xfrm flipH="1">
            <a:off x="6227547" y="369635"/>
            <a:ext cx="1950900" cy="11106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37"/>
          <p:cNvGrpSpPr/>
          <p:nvPr/>
        </p:nvGrpSpPr>
        <p:grpSpPr>
          <a:xfrm>
            <a:off x="7913452" y="968056"/>
            <a:ext cx="652443" cy="969942"/>
            <a:chOff x="6505573" y="2745170"/>
            <a:chExt cx="1122000" cy="1668000"/>
          </a:xfrm>
        </p:grpSpPr>
        <p:sp>
          <p:nvSpPr>
            <p:cNvPr id="639" name="Google Shape;639;p37"/>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7"/>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43" name="Google Shape;643;p37"/>
          <p:cNvPicPr preferRelativeResize="0"/>
          <p:nvPr/>
        </p:nvPicPr>
        <p:blipFill rotWithShape="1">
          <a:blip r:embed="rId5">
            <a:alphaModFix/>
          </a:blip>
          <a:srcRect b="1811" l="0" r="0" t="1811"/>
          <a:stretch/>
        </p:blipFill>
        <p:spPr>
          <a:xfrm>
            <a:off x="7913402" y="1011153"/>
            <a:ext cx="652200" cy="849300"/>
          </a:xfrm>
          <a:prstGeom prst="rect">
            <a:avLst/>
          </a:prstGeom>
          <a:noFill/>
          <a:ln>
            <a:noFill/>
          </a:ln>
        </p:spPr>
      </p:pic>
      <p:sp>
        <p:nvSpPr>
          <p:cNvPr id="644" name="Google Shape;644;p37"/>
          <p:cNvSpPr/>
          <p:nvPr/>
        </p:nvSpPr>
        <p:spPr>
          <a:xfrm flipH="1">
            <a:off x="7913505" y="1011292"/>
            <a:ext cx="652200" cy="849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37"/>
          <p:cNvGrpSpPr/>
          <p:nvPr/>
        </p:nvGrpSpPr>
        <p:grpSpPr>
          <a:xfrm>
            <a:off x="7686205" y="1334653"/>
            <a:ext cx="331629" cy="660139"/>
            <a:chOff x="9543736" y="4486132"/>
            <a:chExt cx="570300" cy="1135235"/>
          </a:xfrm>
        </p:grpSpPr>
        <p:sp>
          <p:nvSpPr>
            <p:cNvPr id="646" name="Google Shape;646;p37"/>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50" name="Google Shape;650;p37"/>
          <p:cNvPicPr preferRelativeResize="0"/>
          <p:nvPr/>
        </p:nvPicPr>
        <p:blipFill rotWithShape="1">
          <a:blip r:embed="rId6">
            <a:alphaModFix/>
          </a:blip>
          <a:srcRect b="0" l="14350" r="14358" t="0"/>
          <a:stretch/>
        </p:blipFill>
        <p:spPr>
          <a:xfrm>
            <a:off x="7686213" y="1334587"/>
            <a:ext cx="331500" cy="566100"/>
          </a:xfrm>
          <a:prstGeom prst="round2SameRect">
            <a:avLst>
              <a:gd fmla="val 4129" name="adj1"/>
              <a:gd fmla="val 0" name="adj2"/>
            </a:avLst>
          </a:prstGeom>
          <a:noFill/>
          <a:ln>
            <a:noFill/>
          </a:ln>
        </p:spPr>
      </p:pic>
      <p:sp>
        <p:nvSpPr>
          <p:cNvPr id="651" name="Google Shape;651;p37"/>
          <p:cNvSpPr/>
          <p:nvPr/>
        </p:nvSpPr>
        <p:spPr>
          <a:xfrm flipH="1">
            <a:off x="7686162" y="1348059"/>
            <a:ext cx="331500" cy="5526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2" name="Google Shape;652;p37"/>
          <p:cNvGrpSpPr/>
          <p:nvPr/>
        </p:nvGrpSpPr>
        <p:grpSpPr>
          <a:xfrm>
            <a:off x="8424461" y="1539434"/>
            <a:ext cx="290110" cy="440919"/>
            <a:chOff x="7384375" y="3728000"/>
            <a:chExt cx="498900" cy="758244"/>
          </a:xfrm>
        </p:grpSpPr>
        <p:sp>
          <p:nvSpPr>
            <p:cNvPr id="653" name="Google Shape;653;p37"/>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37"/>
          <p:cNvGrpSpPr/>
          <p:nvPr/>
        </p:nvGrpSpPr>
        <p:grpSpPr>
          <a:xfrm>
            <a:off x="8424482" y="1614842"/>
            <a:ext cx="304495" cy="294747"/>
            <a:chOff x="7384385" y="3857442"/>
            <a:chExt cx="523637" cy="506874"/>
          </a:xfrm>
        </p:grpSpPr>
        <p:sp>
          <p:nvSpPr>
            <p:cNvPr id="658" name="Google Shape;658;p37"/>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37"/>
            <p:cNvGrpSpPr/>
            <p:nvPr/>
          </p:nvGrpSpPr>
          <p:grpSpPr>
            <a:xfrm>
              <a:off x="7384385" y="3857442"/>
              <a:ext cx="523637" cy="498900"/>
              <a:chOff x="7384385" y="3857442"/>
              <a:chExt cx="523637" cy="498900"/>
            </a:xfrm>
          </p:grpSpPr>
          <p:sp>
            <p:nvSpPr>
              <p:cNvPr id="660" name="Google Shape;660;p37"/>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662" name="Google Shape;662;p37"/>
          <p:cNvPicPr preferRelativeResize="0"/>
          <p:nvPr/>
        </p:nvPicPr>
        <p:blipFill rotWithShape="1">
          <a:blip r:embed="rId7">
            <a:alphaModFix/>
          </a:blip>
          <a:srcRect b="9056" l="0" r="0" t="9056"/>
          <a:stretch/>
        </p:blipFill>
        <p:spPr>
          <a:xfrm>
            <a:off x="8441943" y="1633305"/>
            <a:ext cx="255000" cy="254400"/>
          </a:xfrm>
          <a:prstGeom prst="ellipse">
            <a:avLst/>
          </a:prstGeom>
          <a:noFill/>
          <a:ln cap="flat" cmpd="sng" w="9525">
            <a:solidFill>
              <a:srgbClr val="FFFFFF"/>
            </a:solidFill>
            <a:prstDash val="solid"/>
            <a:round/>
            <a:headEnd len="sm" w="sm" type="none"/>
            <a:tailEnd len="sm" w="sm" type="none"/>
          </a:ln>
        </p:spPr>
      </p:pic>
      <p:grpSp>
        <p:nvGrpSpPr>
          <p:cNvPr id="663" name="Google Shape;663;p37"/>
          <p:cNvGrpSpPr/>
          <p:nvPr/>
        </p:nvGrpSpPr>
        <p:grpSpPr>
          <a:xfrm>
            <a:off x="8772239" y="1539434"/>
            <a:ext cx="277557" cy="440919"/>
            <a:chOff x="7982421" y="3727763"/>
            <a:chExt cx="477311" cy="758244"/>
          </a:xfrm>
        </p:grpSpPr>
        <p:sp>
          <p:nvSpPr>
            <p:cNvPr id="664" name="Google Shape;664;p37"/>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72" name="Google Shape;672;p37"/>
          <p:cNvPicPr preferRelativeResize="0"/>
          <p:nvPr/>
        </p:nvPicPr>
        <p:blipFill rotWithShape="1">
          <a:blip r:embed="rId8">
            <a:alphaModFix/>
          </a:blip>
          <a:srcRect b="0" l="40291" r="40291" t="0"/>
          <a:stretch/>
        </p:blipFill>
        <p:spPr>
          <a:xfrm>
            <a:off x="8782918" y="1630770"/>
            <a:ext cx="241500" cy="273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38"/>
          <p:cNvSpPr txBox="1"/>
          <p:nvPr>
            <p:ph type="title"/>
          </p:nvPr>
        </p:nvSpPr>
        <p:spPr>
          <a:xfrm>
            <a:off x="645300" y="1833775"/>
            <a:ext cx="3063300" cy="6924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Thank you!</a:t>
            </a:r>
            <a:endParaRPr/>
          </a:p>
        </p:txBody>
      </p:sp>
      <p:sp>
        <p:nvSpPr>
          <p:cNvPr id="678" name="Google Shape;678;p38"/>
          <p:cNvSpPr txBox="1"/>
          <p:nvPr>
            <p:ph idx="1" type="body"/>
          </p:nvPr>
        </p:nvSpPr>
        <p:spPr>
          <a:xfrm>
            <a:off x="645300" y="2644025"/>
            <a:ext cx="3063300" cy="970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latin typeface="Arial"/>
                <a:ea typeface="Arial"/>
                <a:cs typeface="Arial"/>
                <a:sym typeface="Arial"/>
              </a:rPr>
              <a:t>Maybe add some more equations? </a:t>
            </a:r>
            <a:endParaRPr/>
          </a:p>
        </p:txBody>
      </p:sp>
      <p:grpSp>
        <p:nvGrpSpPr>
          <p:cNvPr id="679" name="Google Shape;679;p38"/>
          <p:cNvGrpSpPr/>
          <p:nvPr/>
        </p:nvGrpSpPr>
        <p:grpSpPr>
          <a:xfrm>
            <a:off x="4066820" y="1553491"/>
            <a:ext cx="3159984" cy="2439109"/>
            <a:chOff x="3553042" y="1657806"/>
            <a:chExt cx="3461100" cy="2671532"/>
          </a:xfrm>
        </p:grpSpPr>
        <p:sp>
          <p:nvSpPr>
            <p:cNvPr id="680" name="Google Shape;680;p38"/>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8" name="Google Shape;688;p38"/>
          <p:cNvPicPr preferRelativeResize="0"/>
          <p:nvPr/>
        </p:nvPicPr>
        <p:blipFill rotWithShape="1">
          <a:blip r:embed="rId3">
            <a:alphaModFix/>
          </a:blip>
          <a:srcRect b="0" l="5642" r="5642" t="0"/>
          <a:stretch/>
        </p:blipFill>
        <p:spPr>
          <a:xfrm>
            <a:off x="4115130" y="1605638"/>
            <a:ext cx="3063300" cy="1745700"/>
          </a:xfrm>
          <a:prstGeom prst="rect">
            <a:avLst/>
          </a:prstGeom>
          <a:noFill/>
          <a:ln>
            <a:noFill/>
          </a:ln>
        </p:spPr>
      </p:pic>
      <p:sp>
        <p:nvSpPr>
          <p:cNvPr descr="Circuit" id="689" name="Google Shape;689;p38"/>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 name="Google Shape;690;p38"/>
          <p:cNvGrpSpPr/>
          <p:nvPr/>
        </p:nvGrpSpPr>
        <p:grpSpPr>
          <a:xfrm>
            <a:off x="6762480" y="2546254"/>
            <a:ext cx="1024386" cy="1522884"/>
            <a:chOff x="6505573" y="2745170"/>
            <a:chExt cx="1122000" cy="1668000"/>
          </a:xfrm>
        </p:grpSpPr>
        <p:sp>
          <p:nvSpPr>
            <p:cNvPr id="691" name="Google Shape;691;p38"/>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95" name="Google Shape;695;p38"/>
          <p:cNvPicPr preferRelativeResize="0"/>
          <p:nvPr/>
        </p:nvPicPr>
        <p:blipFill rotWithShape="1">
          <a:blip r:embed="rId4">
            <a:alphaModFix/>
          </a:blip>
          <a:srcRect b="1811" l="0" r="0" t="1811"/>
          <a:stretch/>
        </p:blipFill>
        <p:spPr>
          <a:xfrm>
            <a:off x="6762097" y="2613771"/>
            <a:ext cx="1024200" cy="1333200"/>
          </a:xfrm>
          <a:prstGeom prst="rect">
            <a:avLst/>
          </a:prstGeom>
          <a:noFill/>
          <a:ln>
            <a:noFill/>
          </a:ln>
        </p:spPr>
      </p:pic>
      <p:sp>
        <p:nvSpPr>
          <p:cNvPr id="696" name="Google Shape;696;p38"/>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 name="Google Shape;697;p38"/>
          <p:cNvGrpSpPr/>
          <p:nvPr/>
        </p:nvGrpSpPr>
        <p:grpSpPr>
          <a:xfrm>
            <a:off x="6405845" y="3121897"/>
            <a:ext cx="520684" cy="1036470"/>
            <a:chOff x="9543736" y="4486132"/>
            <a:chExt cx="570300" cy="1135235"/>
          </a:xfrm>
        </p:grpSpPr>
        <p:sp>
          <p:nvSpPr>
            <p:cNvPr id="698" name="Google Shape;698;p38"/>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2" name="Google Shape;702;p38"/>
          <p:cNvPicPr preferRelativeResize="0"/>
          <p:nvPr/>
        </p:nvPicPr>
        <p:blipFill rotWithShape="1">
          <a:blip r:embed="rId5">
            <a:alphaModFix/>
          </a:blip>
          <a:srcRect b="0" l="14350" r="14358" t="0"/>
          <a:stretch/>
        </p:blipFill>
        <p:spPr>
          <a:xfrm>
            <a:off x="6405412" y="3121559"/>
            <a:ext cx="520500" cy="888900"/>
          </a:xfrm>
          <a:prstGeom prst="round2SameRect">
            <a:avLst>
              <a:gd fmla="val 4129" name="adj1"/>
              <a:gd fmla="val 0" name="adj2"/>
            </a:avLst>
          </a:prstGeom>
          <a:noFill/>
          <a:ln>
            <a:noFill/>
          </a:ln>
        </p:spPr>
      </p:pic>
      <p:sp>
        <p:nvSpPr>
          <p:cNvPr id="703" name="Google Shape;703;p38"/>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 name="Google Shape;704;p38"/>
          <p:cNvGrpSpPr/>
          <p:nvPr/>
        </p:nvGrpSpPr>
        <p:grpSpPr>
          <a:xfrm>
            <a:off x="7564804" y="3443361"/>
            <a:ext cx="455496" cy="692277"/>
            <a:chOff x="7384375" y="3728000"/>
            <a:chExt cx="498900" cy="758244"/>
          </a:xfrm>
        </p:grpSpPr>
        <p:sp>
          <p:nvSpPr>
            <p:cNvPr id="705" name="Google Shape;705;p38"/>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38"/>
          <p:cNvGrpSpPr/>
          <p:nvPr/>
        </p:nvGrpSpPr>
        <p:grpSpPr>
          <a:xfrm>
            <a:off x="7564836" y="3561758"/>
            <a:ext cx="478081" cy="462776"/>
            <a:chOff x="7384385" y="3857442"/>
            <a:chExt cx="523637" cy="506874"/>
          </a:xfrm>
        </p:grpSpPr>
        <p:sp>
          <p:nvSpPr>
            <p:cNvPr id="710" name="Google Shape;710;p38"/>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38"/>
            <p:cNvGrpSpPr/>
            <p:nvPr/>
          </p:nvGrpSpPr>
          <p:grpSpPr>
            <a:xfrm>
              <a:off x="7384385" y="3857442"/>
              <a:ext cx="523637" cy="498900"/>
              <a:chOff x="7384385" y="3857442"/>
              <a:chExt cx="523637" cy="498900"/>
            </a:xfrm>
          </p:grpSpPr>
          <p:sp>
            <p:nvSpPr>
              <p:cNvPr id="712" name="Google Shape;712;p38"/>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714" name="Google Shape;714;p38"/>
          <p:cNvPicPr preferRelativeResize="0"/>
          <p:nvPr/>
        </p:nvPicPr>
        <p:blipFill rotWithShape="1">
          <a:blip r:embed="rId6">
            <a:alphaModFix/>
          </a:blip>
          <a:srcRect b="9056" l="0" r="0" t="9056"/>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715" name="Google Shape;715;p38"/>
          <p:cNvGrpSpPr/>
          <p:nvPr/>
        </p:nvGrpSpPr>
        <p:grpSpPr>
          <a:xfrm>
            <a:off x="8110843" y="3443361"/>
            <a:ext cx="435785" cy="692277"/>
            <a:chOff x="7982421" y="3727763"/>
            <a:chExt cx="477311" cy="758244"/>
          </a:xfrm>
        </p:grpSpPr>
        <p:sp>
          <p:nvSpPr>
            <p:cNvPr id="716" name="Google Shape;716;p38"/>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4" name="Google Shape;724;p38"/>
          <p:cNvPicPr preferRelativeResize="0"/>
          <p:nvPr/>
        </p:nvPicPr>
        <p:blipFill rotWithShape="1">
          <a:blip r:embed="rId7">
            <a:alphaModFix/>
          </a:blip>
          <a:srcRect b="0" l="40291" r="40291" t="0"/>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pic>
        <p:nvPicPr>
          <p:cNvPr descr="Womanium Quantum" id="725" name="Google Shape;725;p38"/>
          <p:cNvPicPr preferRelativeResize="0"/>
          <p:nvPr/>
        </p:nvPicPr>
        <p:blipFill>
          <a:blip r:embed="rId8">
            <a:alphaModFix/>
          </a:blip>
          <a:stretch>
            <a:fillRect/>
          </a:stretch>
        </p:blipFill>
        <p:spPr>
          <a:xfrm>
            <a:off x="6840000" y="90000"/>
            <a:ext cx="2209802" cy="163853"/>
          </a:xfrm>
          <a:prstGeom prst="rect">
            <a:avLst/>
          </a:prstGeom>
          <a:noFill/>
          <a:ln>
            <a:noFill/>
          </a:ln>
        </p:spPr>
      </p:pic>
      <p:sp>
        <p:nvSpPr>
          <p:cNvPr id="726" name="Google Shape;726;p38"/>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Table of Contents</a:t>
            </a:r>
            <a:endParaRPr sz="4800"/>
          </a:p>
        </p:txBody>
      </p:sp>
      <p:sp>
        <p:nvSpPr>
          <p:cNvPr id="137" name="Google Shape;137;p19"/>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b="1" sz="1800">
              <a:solidFill>
                <a:srgbClr val="CACACA"/>
              </a:solidFill>
              <a:latin typeface="Average"/>
              <a:ea typeface="Average"/>
              <a:cs typeface="Average"/>
              <a:sym typeface="Average"/>
            </a:endParaRPr>
          </a:p>
        </p:txBody>
      </p:sp>
      <p:sp>
        <p:nvSpPr>
          <p:cNvPr id="138" name="Google Shape;138;p19"/>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Fitting a Function </a:t>
            </a:r>
            <a:r>
              <a:rPr lang="en-GB">
                <a:solidFill>
                  <a:srgbClr val="CACACA"/>
                </a:solidFill>
                <a:latin typeface="Montserrat"/>
                <a:ea typeface="Montserrat"/>
                <a:cs typeface="Montserrat"/>
                <a:sym typeface="Montserrat"/>
              </a:rPr>
              <a:t>(Sine)</a:t>
            </a:r>
            <a:endParaRPr>
              <a:solidFill>
                <a:srgbClr val="CACACA"/>
              </a:solidFill>
              <a:latin typeface="Montserrat"/>
              <a:ea typeface="Montserrat"/>
              <a:cs typeface="Montserrat"/>
              <a:sym typeface="Montserrat"/>
            </a:endParaRPr>
          </a:p>
        </p:txBody>
      </p:sp>
      <p:sp>
        <p:nvSpPr>
          <p:cNvPr id="139" name="Google Shape;139;p19"/>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Classifying Welds</a:t>
            </a:r>
            <a:endParaRPr>
              <a:solidFill>
                <a:srgbClr val="CACACA"/>
              </a:solidFill>
              <a:latin typeface="Montserrat"/>
              <a:ea typeface="Montserrat"/>
              <a:cs typeface="Montserrat"/>
              <a:sym typeface="Montserrat"/>
            </a:endParaRPr>
          </a:p>
        </p:txBody>
      </p:sp>
      <p:sp>
        <p:nvSpPr>
          <p:cNvPr id="140" name="Google Shape;140;p19"/>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The Quanvolutional Network</a:t>
            </a:r>
            <a:endParaRPr sz="1800">
              <a:solidFill>
                <a:srgbClr val="CACACA"/>
              </a:solidFill>
              <a:latin typeface="Average"/>
              <a:ea typeface="Average"/>
              <a:cs typeface="Average"/>
              <a:sym typeface="Average"/>
            </a:endParaRPr>
          </a:p>
        </p:txBody>
      </p:sp>
      <p:sp>
        <p:nvSpPr>
          <p:cNvPr id="141" name="Google Shape;141;p19"/>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Results</a:t>
            </a:r>
            <a:endParaRPr sz="1800">
              <a:solidFill>
                <a:srgbClr val="CACACA"/>
              </a:solidFill>
              <a:latin typeface="Average"/>
              <a:ea typeface="Average"/>
              <a:cs typeface="Average"/>
              <a:sym typeface="Average"/>
            </a:endParaRPr>
          </a:p>
        </p:txBody>
      </p:sp>
      <p:sp>
        <p:nvSpPr>
          <p:cNvPr id="142" name="Google Shape;142;p19"/>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Discussion</a:t>
            </a:r>
            <a:endParaRPr sz="1800">
              <a:solidFill>
                <a:srgbClr val="CACACA"/>
              </a:solidFill>
              <a:latin typeface="Average"/>
              <a:ea typeface="Average"/>
              <a:cs typeface="Average"/>
              <a:sym typeface="Average"/>
            </a:endParaRPr>
          </a:p>
        </p:txBody>
      </p:sp>
      <p:sp>
        <p:nvSpPr>
          <p:cNvPr id="143" name="Google Shape;143;p19"/>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solidFill>
                  <a:srgbClr val="CACACA"/>
                </a:solidFill>
                <a:latin typeface="Montserrat"/>
                <a:ea typeface="Montserrat"/>
                <a:cs typeface="Montserrat"/>
                <a:sym typeface="Montserrat"/>
              </a:rPr>
              <a:t>Featured Frameworks</a:t>
            </a:r>
            <a:endParaRPr b="1" sz="1800">
              <a:solidFill>
                <a:srgbClr val="CACACA"/>
              </a:solidFill>
              <a:latin typeface="Average"/>
              <a:ea typeface="Average"/>
              <a:cs typeface="Average"/>
              <a:sym typeface="Average"/>
            </a:endParaRPr>
          </a:p>
        </p:txBody>
      </p:sp>
      <p:sp>
        <p:nvSpPr>
          <p:cNvPr id="144" name="Google Shape;144;p19"/>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PennyLane</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Conda</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Tensorflow</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Nvidia CUDA</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Keras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PennyLane Lightning</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Nvidia cuQuantum</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145" name="Google Shape;145;p19"/>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Hoping to turn it into a paper…</a:t>
            </a:r>
            <a:endParaRPr>
              <a:solidFill>
                <a:srgbClr val="CACACA"/>
              </a:solidFill>
              <a:latin typeface="Montserrat"/>
              <a:ea typeface="Montserrat"/>
              <a:cs typeface="Montserrat"/>
              <a:sym typeface="Montserrat"/>
            </a:endParaRPr>
          </a:p>
        </p:txBody>
      </p:sp>
      <p:pic>
        <p:nvPicPr>
          <p:cNvPr descr="Womanium Quantum" id="146" name="Google Shape;146;p19"/>
          <p:cNvPicPr preferRelativeResize="0"/>
          <p:nvPr/>
        </p:nvPicPr>
        <p:blipFill>
          <a:blip r:embed="rId4">
            <a:alphaModFix/>
          </a:blip>
          <a:stretch>
            <a:fillRect/>
          </a:stretch>
        </p:blipFill>
        <p:spPr>
          <a:xfrm>
            <a:off x="6840000" y="90000"/>
            <a:ext cx="2209802" cy="163853"/>
          </a:xfrm>
          <a:prstGeom prst="rect">
            <a:avLst/>
          </a:prstGeom>
          <a:noFill/>
          <a:ln>
            <a:noFill/>
          </a:ln>
        </p:spPr>
      </p:pic>
      <p:sp>
        <p:nvSpPr>
          <p:cNvPr id="147" name="Google Shape;147;p19"/>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Understanding the problem</a:t>
            </a:r>
            <a:endParaRPr/>
          </a:p>
        </p:txBody>
      </p:sp>
      <p:pic>
        <p:nvPicPr>
          <p:cNvPr descr="Womanium Quantum" id="153" name="Google Shape;153;p20"/>
          <p:cNvPicPr preferRelativeResize="0"/>
          <p:nvPr/>
        </p:nvPicPr>
        <p:blipFill>
          <a:blip r:embed="rId3">
            <a:alphaModFix/>
          </a:blip>
          <a:stretch>
            <a:fillRect/>
          </a:stretch>
        </p:blipFill>
        <p:spPr>
          <a:xfrm>
            <a:off x="6840000" y="90000"/>
            <a:ext cx="2209802" cy="163853"/>
          </a:xfrm>
          <a:prstGeom prst="rect">
            <a:avLst/>
          </a:prstGeom>
          <a:noFill/>
          <a:ln>
            <a:noFill/>
          </a:ln>
        </p:spPr>
      </p:pic>
      <p:sp>
        <p:nvSpPr>
          <p:cNvPr id="154" name="Google Shape;154;p20"/>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
        <p:nvSpPr>
          <p:cNvPr id="155" name="Google Shape;155;p20"/>
          <p:cNvSpPr txBox="1"/>
          <p:nvPr/>
        </p:nvSpPr>
        <p:spPr>
          <a:xfrm>
            <a:off x="2418150" y="1998450"/>
            <a:ext cx="4307700" cy="141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GB" sz="1500">
                <a:solidFill>
                  <a:srgbClr val="FFFFFF"/>
                </a:solidFill>
                <a:latin typeface="Average"/>
                <a:ea typeface="Average"/>
                <a:cs typeface="Average"/>
                <a:sym typeface="Average"/>
              </a:rPr>
              <a:t>The goal in this Supervised ML task is to reproduce the values of a function or image through the </a:t>
            </a:r>
            <a:r>
              <a:rPr i="1" lang="en-GB" sz="1500">
                <a:solidFill>
                  <a:srgbClr val="FFFFFF"/>
                </a:solidFill>
                <a:latin typeface="Average"/>
                <a:ea typeface="Average"/>
                <a:cs typeface="Average"/>
                <a:sym typeface="Average"/>
              </a:rPr>
              <a:t>QML paradigm.</a:t>
            </a:r>
            <a:endParaRPr i="1" sz="1500">
              <a:solidFill>
                <a:srgbClr val="FFFFFF"/>
              </a:solidFill>
              <a:latin typeface="Average"/>
              <a:ea typeface="Average"/>
              <a:cs typeface="Average"/>
              <a:sym typeface="Average"/>
            </a:endParaRPr>
          </a:p>
          <a:p>
            <a:pPr indent="0" lvl="0" marL="0" rtl="0" algn="l">
              <a:spcBef>
                <a:spcPts val="120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1"/>
          <p:cNvSpPr txBox="1"/>
          <p:nvPr>
            <p:ph idx="2" type="title"/>
          </p:nvPr>
        </p:nvSpPr>
        <p:spPr>
          <a:xfrm>
            <a:off x="1297500" y="450000"/>
            <a:ext cx="3240000" cy="7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Fitting a Function</a:t>
            </a:r>
            <a:endParaRPr sz="3600"/>
          </a:p>
        </p:txBody>
      </p:sp>
      <p:sp>
        <p:nvSpPr>
          <p:cNvPr id="161" name="Google Shape;161;p21"/>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22">
                <a:solidFill>
                  <a:srgbClr val="FFFFFF"/>
                </a:solidFill>
                <a:latin typeface="Average"/>
                <a:ea typeface="Average"/>
                <a:cs typeface="Average"/>
                <a:sym typeface="Average"/>
              </a:rPr>
              <a:t>We implemented a small single-qubit quantum circuit to fit a noisy sine function to great accuracy.</a:t>
            </a:r>
            <a:endParaRPr sz="1622">
              <a:solidFill>
                <a:srgbClr val="FFFFFF"/>
              </a:solidFill>
              <a:latin typeface="Average"/>
              <a:ea typeface="Average"/>
              <a:cs typeface="Average"/>
              <a:sym typeface="Average"/>
            </a:endParaRPr>
          </a:p>
          <a:p>
            <a:pPr indent="0" lvl="0" marL="0" rtl="0" algn="l">
              <a:lnSpc>
                <a:spcPct val="115000"/>
              </a:lnSpc>
              <a:spcBef>
                <a:spcPts val="1600"/>
              </a:spcBef>
              <a:spcAft>
                <a:spcPts val="1600"/>
              </a:spcAft>
              <a:buNone/>
            </a:pPr>
            <a:r>
              <a:t/>
            </a:r>
            <a:endParaRPr sz="1600">
              <a:latin typeface="Average"/>
              <a:ea typeface="Average"/>
              <a:cs typeface="Average"/>
              <a:sym typeface="Average"/>
            </a:endParaRPr>
          </a:p>
        </p:txBody>
      </p:sp>
      <p:sp>
        <p:nvSpPr>
          <p:cNvPr id="162" name="Google Shape;162;p21"/>
          <p:cNvSpPr txBox="1"/>
          <p:nvPr>
            <p:ph idx="1" type="body"/>
          </p:nvPr>
        </p:nvSpPr>
        <p:spPr>
          <a:xfrm>
            <a:off x="6396400" y="1404275"/>
            <a:ext cx="2511000" cy="3293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b="1" i="1" sz="2000">
              <a:solidFill>
                <a:srgbClr val="37474F"/>
              </a:solidFill>
            </a:endParaRPr>
          </a:p>
          <a:p>
            <a:pPr indent="0" lvl="0" marL="0" rtl="0" algn="l">
              <a:spcBef>
                <a:spcPts val="1200"/>
              </a:spcBef>
              <a:spcAft>
                <a:spcPts val="1200"/>
              </a:spcAft>
              <a:buNone/>
            </a:pPr>
            <a:r>
              <a:t/>
            </a:r>
            <a:endParaRPr sz="1800">
              <a:solidFill>
                <a:schemeClr val="lt1"/>
              </a:solidFill>
            </a:endParaRPr>
          </a:p>
        </p:txBody>
      </p:sp>
      <p:grpSp>
        <p:nvGrpSpPr>
          <p:cNvPr id="163" name="Google Shape;163;p21"/>
          <p:cNvGrpSpPr/>
          <p:nvPr/>
        </p:nvGrpSpPr>
        <p:grpSpPr>
          <a:xfrm>
            <a:off x="2833760" y="1272110"/>
            <a:ext cx="3461100" cy="2671532"/>
            <a:chOff x="3553042" y="1657806"/>
            <a:chExt cx="3461100" cy="2671532"/>
          </a:xfrm>
        </p:grpSpPr>
        <p:sp>
          <p:nvSpPr>
            <p:cNvPr id="164" name="Google Shape;164;p21"/>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2" name="Google Shape;172;p21"/>
          <p:cNvPicPr preferRelativeResize="0"/>
          <p:nvPr/>
        </p:nvPicPr>
        <p:blipFill rotWithShape="1">
          <a:blip r:embed="rId3">
            <a:alphaModFix/>
          </a:blip>
          <a:srcRect b="2507" l="0" r="0" t="2516"/>
          <a:stretch/>
        </p:blipFill>
        <p:spPr>
          <a:xfrm>
            <a:off x="2886903" y="1329319"/>
            <a:ext cx="3355200" cy="1911900"/>
          </a:xfrm>
          <a:prstGeom prst="rect">
            <a:avLst/>
          </a:prstGeom>
          <a:noFill/>
          <a:ln>
            <a:noFill/>
          </a:ln>
        </p:spPr>
      </p:pic>
      <p:sp>
        <p:nvSpPr>
          <p:cNvPr id="173" name="Google Shape;173;p21"/>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omanium Quantum" id="174" name="Google Shape;174;p21"/>
          <p:cNvPicPr preferRelativeResize="0"/>
          <p:nvPr/>
        </p:nvPicPr>
        <p:blipFill>
          <a:blip r:embed="rId4">
            <a:alphaModFix/>
          </a:blip>
          <a:stretch>
            <a:fillRect/>
          </a:stretch>
        </p:blipFill>
        <p:spPr>
          <a:xfrm>
            <a:off x="6840000" y="90000"/>
            <a:ext cx="2209802" cy="163853"/>
          </a:xfrm>
          <a:prstGeom prst="rect">
            <a:avLst/>
          </a:prstGeom>
          <a:noFill/>
          <a:ln>
            <a:noFill/>
          </a:ln>
        </p:spPr>
      </p:pic>
      <p:sp>
        <p:nvSpPr>
          <p:cNvPr id="175" name="Google Shape;175;p21"/>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
        <p:nvSpPr>
          <p:cNvPr id="176" name="Google Shape;176;p21"/>
          <p:cNvSpPr txBox="1"/>
          <p:nvPr/>
        </p:nvSpPr>
        <p:spPr>
          <a:xfrm>
            <a:off x="0" y="4523700"/>
            <a:ext cx="4143000" cy="114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dk1"/>
                </a:solidFill>
                <a:latin typeface="Average"/>
                <a:ea typeface="Average"/>
                <a:cs typeface="Average"/>
                <a:sym typeface="Average"/>
              </a:rPr>
              <a:t>Continuous-variable quantum neural networks</a:t>
            </a:r>
            <a:r>
              <a:rPr lang="en-GB" sz="1000">
                <a:solidFill>
                  <a:schemeClr val="dk1"/>
                </a:solidFill>
                <a:latin typeface="Average"/>
                <a:ea typeface="Average"/>
                <a:cs typeface="Average"/>
                <a:sym typeface="Average"/>
              </a:rPr>
              <a:t>, </a:t>
            </a:r>
            <a:r>
              <a:rPr b="1" lang="en-GB" sz="800" u="sng">
                <a:solidFill>
                  <a:schemeClr val="hlink"/>
                </a:solidFill>
                <a:latin typeface="Average"/>
                <a:ea typeface="Average"/>
                <a:cs typeface="Average"/>
                <a:sym typeface="Average"/>
                <a:hlinkClick r:id="rId5"/>
              </a:rPr>
              <a:t>http://dx.doi.org/10.1103/PhysRevResearch.1.033063</a:t>
            </a:r>
            <a:r>
              <a:rPr b="1" lang="en-GB" sz="800">
                <a:solidFill>
                  <a:schemeClr val="dk1"/>
                </a:solidFill>
                <a:latin typeface="Average"/>
                <a:ea typeface="Average"/>
                <a:cs typeface="Average"/>
                <a:sym typeface="Average"/>
              </a:rPr>
              <a:t> https://pennylane.ai/blog/2021/10/how-to-start-learning-quantum-machine-learning/</a:t>
            </a:r>
            <a:endParaRPr b="1" sz="800">
              <a:solidFill>
                <a:schemeClr val="dk1"/>
              </a:solidFill>
              <a:latin typeface="Average"/>
              <a:ea typeface="Average"/>
              <a:cs typeface="Average"/>
              <a:sym typeface="Average"/>
            </a:endParaRPr>
          </a:p>
          <a:p>
            <a:pPr indent="0" lvl="0" marL="0" rtl="0" algn="l">
              <a:spcBef>
                <a:spcPts val="160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2"/>
          <p:cNvSpPr txBox="1"/>
          <p:nvPr>
            <p:ph idx="2" type="title"/>
          </p:nvPr>
        </p:nvSpPr>
        <p:spPr>
          <a:xfrm>
            <a:off x="1297500" y="450000"/>
            <a:ext cx="3240000" cy="72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Fitting a Function</a:t>
            </a:r>
            <a:endParaRPr sz="3600"/>
          </a:p>
        </p:txBody>
      </p:sp>
      <p:sp>
        <p:nvSpPr>
          <p:cNvPr id="182" name="Google Shape;182;p22"/>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22">
                <a:latin typeface="Average"/>
                <a:ea typeface="Average"/>
                <a:cs typeface="Average"/>
                <a:sym typeface="Average"/>
              </a:rPr>
              <a:t>We implemented a small single-qubit quantum circuit to fit a noisy sine function to great accuracy.</a:t>
            </a:r>
            <a:endParaRPr sz="1622">
              <a:latin typeface="Average"/>
              <a:ea typeface="Average"/>
              <a:cs typeface="Average"/>
              <a:sym typeface="Average"/>
            </a:endParaRPr>
          </a:p>
          <a:p>
            <a:pPr indent="0" lvl="0" marL="0" rtl="0" algn="l">
              <a:lnSpc>
                <a:spcPct val="115000"/>
              </a:lnSpc>
              <a:spcBef>
                <a:spcPts val="1600"/>
              </a:spcBef>
              <a:spcAft>
                <a:spcPts val="0"/>
              </a:spcAft>
              <a:buNone/>
            </a:pPr>
            <a:r>
              <a:t/>
            </a:r>
            <a:endParaRPr sz="1600">
              <a:latin typeface="Average"/>
              <a:ea typeface="Average"/>
              <a:cs typeface="Average"/>
              <a:sym typeface="Average"/>
            </a:endParaRPr>
          </a:p>
          <a:p>
            <a:pPr indent="0" lvl="0" marL="0" rtl="0" algn="l">
              <a:lnSpc>
                <a:spcPct val="115000"/>
              </a:lnSpc>
              <a:spcBef>
                <a:spcPts val="1600"/>
              </a:spcBef>
              <a:spcAft>
                <a:spcPts val="1600"/>
              </a:spcAft>
              <a:buNone/>
            </a:pPr>
            <a:r>
              <a:t/>
            </a:r>
            <a:endParaRPr sz="1611">
              <a:solidFill>
                <a:srgbClr val="FFFFFF"/>
              </a:solidFill>
              <a:latin typeface="Average"/>
              <a:ea typeface="Average"/>
              <a:cs typeface="Average"/>
              <a:sym typeface="Average"/>
            </a:endParaRPr>
          </a:p>
        </p:txBody>
      </p:sp>
      <p:sp>
        <p:nvSpPr>
          <p:cNvPr id="183" name="Google Shape;183;p22"/>
          <p:cNvSpPr txBox="1"/>
          <p:nvPr>
            <p:ph idx="1" type="body"/>
          </p:nvPr>
        </p:nvSpPr>
        <p:spPr>
          <a:xfrm>
            <a:off x="6396400" y="1404275"/>
            <a:ext cx="2511000" cy="3293400"/>
          </a:xfrm>
          <a:prstGeom prst="rect">
            <a:avLst/>
          </a:prstGeom>
        </p:spPr>
        <p:txBody>
          <a:bodyPr anchorCtr="0" anchor="t" bIns="91425" lIns="91425" spcFirstLastPara="1" rIns="91425" wrap="square" tIns="91425">
            <a:normAutofit fontScale="70000" lnSpcReduction="10000"/>
          </a:bodyPr>
          <a:lstStyle/>
          <a:p>
            <a:pPr indent="0" lvl="0" marL="0" rtl="0" algn="l">
              <a:lnSpc>
                <a:spcPct val="115000"/>
              </a:lnSpc>
              <a:spcBef>
                <a:spcPts val="0"/>
              </a:spcBef>
              <a:spcAft>
                <a:spcPts val="0"/>
              </a:spcAft>
              <a:buNone/>
            </a:pPr>
            <a:r>
              <a:rPr b="1" lang="en-GB" sz="2200">
                <a:solidFill>
                  <a:srgbClr val="37474F"/>
                </a:solidFill>
              </a:rPr>
              <a:t>However, we are trying to approach the solution of this regression task via redecorating the problem as a (in this case, 2nd-order ordinary linear) differential equation, with appropriate initial conditions!</a:t>
            </a:r>
            <a:endParaRPr b="1" sz="2200">
              <a:solidFill>
                <a:srgbClr val="37474F"/>
              </a:solidFill>
            </a:endParaRPr>
          </a:p>
          <a:p>
            <a:pPr indent="0" lvl="0" marL="0" rtl="0" algn="l">
              <a:lnSpc>
                <a:spcPct val="115000"/>
              </a:lnSpc>
              <a:spcBef>
                <a:spcPts val="1200"/>
              </a:spcBef>
              <a:spcAft>
                <a:spcPts val="0"/>
              </a:spcAft>
              <a:buNone/>
            </a:pPr>
            <a:r>
              <a:rPr b="1" i="1" lang="en-GB" sz="2000">
                <a:solidFill>
                  <a:srgbClr val="37474F"/>
                </a:solidFill>
              </a:rPr>
              <a:t>Numerical vs Analytical | Labels vs Fitting</a:t>
            </a:r>
            <a:endParaRPr b="1" i="1" sz="2000">
              <a:solidFill>
                <a:srgbClr val="37474F"/>
              </a:solidFill>
            </a:endParaRPr>
          </a:p>
          <a:p>
            <a:pPr indent="0" lvl="0" marL="0" rtl="0" algn="l">
              <a:spcBef>
                <a:spcPts val="1200"/>
              </a:spcBef>
              <a:spcAft>
                <a:spcPts val="1200"/>
              </a:spcAft>
              <a:buNone/>
            </a:pPr>
            <a:r>
              <a:t/>
            </a:r>
            <a:endParaRPr sz="1800">
              <a:solidFill>
                <a:schemeClr val="lt1"/>
              </a:solidFill>
            </a:endParaRPr>
          </a:p>
        </p:txBody>
      </p:sp>
      <p:grpSp>
        <p:nvGrpSpPr>
          <p:cNvPr id="184" name="Google Shape;184;p22"/>
          <p:cNvGrpSpPr/>
          <p:nvPr/>
        </p:nvGrpSpPr>
        <p:grpSpPr>
          <a:xfrm>
            <a:off x="2833760" y="1272110"/>
            <a:ext cx="3461100" cy="2671532"/>
            <a:chOff x="3553042" y="1657806"/>
            <a:chExt cx="3461100" cy="2671532"/>
          </a:xfrm>
        </p:grpSpPr>
        <p:sp>
          <p:nvSpPr>
            <p:cNvPr id="185" name="Google Shape;185;p22"/>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3" name="Google Shape;193;p22"/>
          <p:cNvPicPr preferRelativeResize="0"/>
          <p:nvPr/>
        </p:nvPicPr>
        <p:blipFill rotWithShape="1">
          <a:blip r:embed="rId3">
            <a:alphaModFix/>
          </a:blip>
          <a:srcRect b="1587" l="0" r="0" t="1587"/>
          <a:stretch/>
        </p:blipFill>
        <p:spPr>
          <a:xfrm>
            <a:off x="2886903" y="1329319"/>
            <a:ext cx="3355200" cy="1911900"/>
          </a:xfrm>
          <a:prstGeom prst="rect">
            <a:avLst/>
          </a:prstGeom>
          <a:noFill/>
          <a:ln>
            <a:noFill/>
          </a:ln>
        </p:spPr>
      </p:pic>
      <p:sp>
        <p:nvSpPr>
          <p:cNvPr id="194" name="Google Shape;194;p22"/>
          <p:cNvSpPr/>
          <p:nvPr/>
        </p:nvSpPr>
        <p:spPr>
          <a:xfrm flipH="1">
            <a:off x="2886886" y="1330368"/>
            <a:ext cx="3355200" cy="1909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Womanium Quantum" id="195" name="Google Shape;195;p22"/>
          <p:cNvPicPr preferRelativeResize="0"/>
          <p:nvPr/>
        </p:nvPicPr>
        <p:blipFill>
          <a:blip r:embed="rId4">
            <a:alphaModFix/>
          </a:blip>
          <a:stretch>
            <a:fillRect/>
          </a:stretch>
        </p:blipFill>
        <p:spPr>
          <a:xfrm>
            <a:off x="6840000" y="90000"/>
            <a:ext cx="2209802" cy="163853"/>
          </a:xfrm>
          <a:prstGeom prst="rect">
            <a:avLst/>
          </a:prstGeom>
          <a:noFill/>
          <a:ln>
            <a:noFill/>
          </a:ln>
        </p:spPr>
      </p:pic>
      <p:sp>
        <p:nvSpPr>
          <p:cNvPr id="196" name="Google Shape;196;p22"/>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
        <p:nvSpPr>
          <p:cNvPr id="197" name="Google Shape;197;p22"/>
          <p:cNvSpPr txBox="1"/>
          <p:nvPr/>
        </p:nvSpPr>
        <p:spPr>
          <a:xfrm>
            <a:off x="0" y="4523700"/>
            <a:ext cx="4143000" cy="114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dk1"/>
                </a:solidFill>
                <a:latin typeface="Average"/>
                <a:ea typeface="Average"/>
                <a:cs typeface="Average"/>
                <a:sym typeface="Average"/>
              </a:rPr>
              <a:t>Continuous-variable quantum neural networks</a:t>
            </a:r>
            <a:r>
              <a:rPr lang="en-GB" sz="1000">
                <a:solidFill>
                  <a:schemeClr val="dk1"/>
                </a:solidFill>
                <a:latin typeface="Average"/>
                <a:ea typeface="Average"/>
                <a:cs typeface="Average"/>
                <a:sym typeface="Average"/>
              </a:rPr>
              <a:t>, </a:t>
            </a:r>
            <a:r>
              <a:rPr b="1" lang="en-GB" sz="800" u="sng">
                <a:solidFill>
                  <a:schemeClr val="hlink"/>
                </a:solidFill>
                <a:latin typeface="Average"/>
                <a:ea typeface="Average"/>
                <a:cs typeface="Average"/>
                <a:sym typeface="Average"/>
                <a:hlinkClick r:id="rId5"/>
              </a:rPr>
              <a:t>http://dx.doi.org/10.1103/PhysRevResearch.1.033063</a:t>
            </a:r>
            <a:r>
              <a:rPr b="1" lang="en-GB" sz="800">
                <a:solidFill>
                  <a:schemeClr val="dk1"/>
                </a:solidFill>
                <a:latin typeface="Average"/>
                <a:ea typeface="Average"/>
                <a:cs typeface="Average"/>
                <a:sym typeface="Average"/>
              </a:rPr>
              <a:t> https://pennylane.ai/blog/2021/10/how-to-start-learning-quantum-machine-learning/</a:t>
            </a:r>
            <a:endParaRPr b="1" sz="800">
              <a:solidFill>
                <a:schemeClr val="dk1"/>
              </a:solidFill>
              <a:latin typeface="Average"/>
              <a:ea typeface="Average"/>
              <a:cs typeface="Average"/>
              <a:sym typeface="Average"/>
            </a:endParaRPr>
          </a:p>
          <a:p>
            <a:pPr indent="0" lvl="0" marL="0" rtl="0" algn="l">
              <a:spcBef>
                <a:spcPts val="1600"/>
              </a:spcBef>
              <a:spcAft>
                <a:spcPts val="0"/>
              </a:spcAft>
              <a:buNone/>
            </a:pPr>
            <a:r>
              <a:t/>
            </a:r>
            <a:endParaRPr sz="1800">
              <a:solidFill>
                <a:schemeClr val="accent3"/>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1297500" y="450000"/>
            <a:ext cx="7351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Schemes for Quantum Regression</a:t>
            </a:r>
            <a:endParaRPr/>
          </a:p>
        </p:txBody>
      </p:sp>
      <p:pic>
        <p:nvPicPr>
          <p:cNvPr descr="Womanium Quantum" id="203" name="Google Shape;203;p23"/>
          <p:cNvPicPr preferRelativeResize="0"/>
          <p:nvPr/>
        </p:nvPicPr>
        <p:blipFill>
          <a:blip r:embed="rId3">
            <a:alphaModFix/>
          </a:blip>
          <a:stretch>
            <a:fillRect/>
          </a:stretch>
        </p:blipFill>
        <p:spPr>
          <a:xfrm>
            <a:off x="6840000" y="90000"/>
            <a:ext cx="2209802" cy="163853"/>
          </a:xfrm>
          <a:prstGeom prst="rect">
            <a:avLst/>
          </a:prstGeom>
          <a:noFill/>
          <a:ln>
            <a:noFill/>
          </a:ln>
        </p:spPr>
      </p:pic>
      <p:sp>
        <p:nvSpPr>
          <p:cNvPr id="204" name="Google Shape;204;p23"/>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
        <p:nvSpPr>
          <p:cNvPr id="205" name="Google Shape;205;p23"/>
          <p:cNvSpPr txBox="1"/>
          <p:nvPr/>
        </p:nvSpPr>
        <p:spPr>
          <a:xfrm>
            <a:off x="1834475" y="1228000"/>
            <a:ext cx="38943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GB">
                <a:solidFill>
                  <a:srgbClr val="CFE2F3"/>
                </a:solidFill>
                <a:latin typeface="Times New Roman"/>
                <a:ea typeface="Times New Roman"/>
                <a:cs typeface="Times New Roman"/>
                <a:sym typeface="Times New Roman"/>
              </a:rPr>
              <a:t>The original problem in another format:</a:t>
            </a:r>
            <a:endParaRPr b="1" i="1">
              <a:solidFill>
                <a:srgbClr val="CFE2F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a:solidFill>
                  <a:srgbClr val="CFE2F3"/>
                </a:solidFill>
                <a:latin typeface="Times New Roman"/>
                <a:ea typeface="Times New Roman"/>
                <a:cs typeface="Times New Roman"/>
                <a:sym typeface="Times New Roman"/>
              </a:rPr>
              <a:t>      y’’(x) = - y(x) ; </a:t>
            </a:r>
            <a:r>
              <a:rPr lang="en-GB">
                <a:solidFill>
                  <a:schemeClr val="accent3"/>
                </a:solidFill>
                <a:latin typeface="Times New Roman"/>
                <a:ea typeface="Times New Roman"/>
                <a:cs typeface="Times New Roman"/>
                <a:sym typeface="Times New Roman"/>
              </a:rPr>
              <a:t>y(0) = 0</a:t>
            </a:r>
            <a:r>
              <a:rPr lang="en-GB">
                <a:solidFill>
                  <a:srgbClr val="CFE2F3"/>
                </a:solidFill>
                <a:latin typeface="Times New Roman"/>
                <a:ea typeface="Times New Roman"/>
                <a:cs typeface="Times New Roman"/>
                <a:sym typeface="Times New Roman"/>
              </a:rPr>
              <a:t> ; </a:t>
            </a:r>
            <a:r>
              <a:rPr lang="en-GB">
                <a:solidFill>
                  <a:schemeClr val="accent3"/>
                </a:solidFill>
                <a:latin typeface="Times New Roman"/>
                <a:ea typeface="Times New Roman"/>
                <a:cs typeface="Times New Roman"/>
                <a:sym typeface="Times New Roman"/>
              </a:rPr>
              <a:t>y’(0) = 1</a:t>
            </a:r>
            <a:endParaRPr>
              <a:solidFill>
                <a:schemeClr val="accent3"/>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b="1" lang="en-GB">
                <a:solidFill>
                  <a:srgbClr val="CFE2F3"/>
                </a:solidFill>
                <a:latin typeface="Times New Roman"/>
                <a:ea typeface="Times New Roman"/>
                <a:cs typeface="Times New Roman"/>
                <a:sym typeface="Times New Roman"/>
              </a:rPr>
              <a:t>      </a:t>
            </a:r>
            <a:r>
              <a:rPr b="1" lang="en-GB">
                <a:solidFill>
                  <a:schemeClr val="accent2"/>
                </a:solidFill>
                <a:latin typeface="Times New Roman"/>
                <a:ea typeface="Times New Roman"/>
                <a:cs typeface="Times New Roman"/>
                <a:sym typeface="Times New Roman"/>
              </a:rPr>
              <a:t>⇒ </a:t>
            </a:r>
            <a:r>
              <a:rPr lang="en-GB">
                <a:solidFill>
                  <a:schemeClr val="accent2"/>
                </a:solidFill>
                <a:latin typeface="Times New Roman"/>
                <a:ea typeface="Times New Roman"/>
                <a:cs typeface="Times New Roman"/>
                <a:sym typeface="Times New Roman"/>
              </a:rPr>
              <a:t>y = sin(x)</a:t>
            </a:r>
            <a:endParaRPr>
              <a:solidFill>
                <a:schemeClr val="accent2"/>
              </a:solidFill>
              <a:latin typeface="Times New Roman"/>
              <a:ea typeface="Times New Roman"/>
              <a:cs typeface="Times New Roman"/>
              <a:sym typeface="Times New Roman"/>
            </a:endParaRPr>
          </a:p>
        </p:txBody>
      </p:sp>
      <p:sp>
        <p:nvSpPr>
          <p:cNvPr id="206" name="Google Shape;206;p23"/>
          <p:cNvSpPr txBox="1"/>
          <p:nvPr/>
        </p:nvSpPr>
        <p:spPr>
          <a:xfrm>
            <a:off x="6069325" y="4624400"/>
            <a:ext cx="2962500" cy="82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1"/>
                </a:solidFill>
                <a:latin typeface="Times New Roman"/>
                <a:ea typeface="Times New Roman"/>
                <a:cs typeface="Times New Roman"/>
                <a:sym typeface="Times New Roman"/>
              </a:rPr>
              <a:t>df/dx = -λκ</a:t>
            </a:r>
            <a:r>
              <a:rPr i="1" lang="en-GB" sz="1200">
                <a:solidFill>
                  <a:schemeClr val="dk1"/>
                </a:solidFill>
                <a:latin typeface="Times New Roman"/>
                <a:ea typeface="Times New Roman"/>
                <a:cs typeface="Times New Roman"/>
                <a:sym typeface="Times New Roman"/>
              </a:rPr>
              <a:t>f</a:t>
            </a:r>
            <a:r>
              <a:rPr lang="en-GB" sz="1200">
                <a:solidFill>
                  <a:schemeClr val="dk1"/>
                </a:solidFill>
                <a:latin typeface="Times New Roman"/>
                <a:ea typeface="Times New Roman"/>
                <a:cs typeface="Times New Roman"/>
                <a:sym typeface="Times New Roman"/>
              </a:rPr>
              <a:t> - λexp(-λκ</a:t>
            </a:r>
            <a:r>
              <a:rPr i="1" lang="en-GB" sz="1200">
                <a:solidFill>
                  <a:schemeClr val="dk1"/>
                </a:solidFill>
                <a:latin typeface="Times New Roman"/>
                <a:ea typeface="Times New Roman"/>
                <a:cs typeface="Times New Roman"/>
                <a:sym typeface="Times New Roman"/>
              </a:rPr>
              <a:t>x</a:t>
            </a:r>
            <a:r>
              <a:rPr lang="en-GB" sz="1200">
                <a:solidFill>
                  <a:schemeClr val="dk1"/>
                </a:solidFill>
                <a:latin typeface="Times New Roman"/>
                <a:ea typeface="Times New Roman"/>
                <a:cs typeface="Times New Roman"/>
                <a:sym typeface="Times New Roman"/>
              </a:rPr>
              <a:t>)*sin(λ</a:t>
            </a:r>
            <a:r>
              <a:rPr i="1" lang="en-GB" sz="1200">
                <a:solidFill>
                  <a:schemeClr val="dk1"/>
                </a:solidFill>
                <a:latin typeface="Times New Roman"/>
                <a:ea typeface="Times New Roman"/>
                <a:cs typeface="Times New Roman"/>
                <a:sym typeface="Times New Roman"/>
              </a:rPr>
              <a:t>x</a:t>
            </a:r>
            <a:r>
              <a:rPr lang="en-GB"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GB" sz="1200">
                <a:solidFill>
                  <a:schemeClr val="dk1"/>
                </a:solidFill>
                <a:latin typeface="Times New Roman"/>
                <a:ea typeface="Times New Roman"/>
                <a:cs typeface="Times New Roman"/>
                <a:sym typeface="Times New Roman"/>
              </a:rPr>
              <a:t>f_analytic(x)=exp(-λκ</a:t>
            </a:r>
            <a:r>
              <a:rPr i="1" lang="en-GB" sz="1200">
                <a:solidFill>
                  <a:schemeClr val="dk1"/>
                </a:solidFill>
                <a:latin typeface="Times New Roman"/>
                <a:ea typeface="Times New Roman"/>
                <a:cs typeface="Times New Roman"/>
                <a:sym typeface="Times New Roman"/>
              </a:rPr>
              <a:t>x</a:t>
            </a:r>
            <a:r>
              <a:rPr lang="en-GB" sz="1200">
                <a:solidFill>
                  <a:schemeClr val="dk1"/>
                </a:solidFill>
                <a:latin typeface="Times New Roman"/>
                <a:ea typeface="Times New Roman"/>
                <a:cs typeface="Times New Roman"/>
                <a:sym typeface="Times New Roman"/>
              </a:rPr>
              <a:t>)*cos(λ</a:t>
            </a:r>
            <a:r>
              <a:rPr i="1" lang="en-GB" sz="1200">
                <a:solidFill>
                  <a:schemeClr val="dk1"/>
                </a:solidFill>
                <a:latin typeface="Times New Roman"/>
                <a:ea typeface="Times New Roman"/>
                <a:cs typeface="Times New Roman"/>
                <a:sym typeface="Times New Roman"/>
              </a:rPr>
              <a:t>x</a:t>
            </a:r>
            <a:r>
              <a:rPr lang="en-GB"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a:solidFill>
                <a:schemeClr val="dk1"/>
              </a:solidFill>
              <a:latin typeface="Times New Roman"/>
              <a:ea typeface="Times New Roman"/>
              <a:cs typeface="Times New Roman"/>
              <a:sym typeface="Times New Roman"/>
            </a:endParaRPr>
          </a:p>
        </p:txBody>
      </p:sp>
      <p:grpSp>
        <p:nvGrpSpPr>
          <p:cNvPr id="207" name="Google Shape;207;p23"/>
          <p:cNvGrpSpPr/>
          <p:nvPr/>
        </p:nvGrpSpPr>
        <p:grpSpPr>
          <a:xfrm>
            <a:off x="5984457" y="1006316"/>
            <a:ext cx="2664470" cy="3657664"/>
            <a:chOff x="3409722" y="824063"/>
            <a:chExt cx="2351902" cy="3495474"/>
          </a:xfrm>
        </p:grpSpPr>
        <p:sp>
          <p:nvSpPr>
            <p:cNvPr id="208" name="Google Shape;208;p23"/>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11" name="Google Shape;211;p23"/>
          <p:cNvPicPr preferRelativeResize="0"/>
          <p:nvPr/>
        </p:nvPicPr>
        <p:blipFill rotWithShape="1">
          <a:blip r:embed="rId4">
            <a:alphaModFix/>
          </a:blip>
          <a:srcRect b="0" l="4312" r="4321" t="0"/>
          <a:stretch/>
        </p:blipFill>
        <p:spPr>
          <a:xfrm>
            <a:off x="6069313" y="1090900"/>
            <a:ext cx="2494751" cy="3253275"/>
          </a:xfrm>
          <a:prstGeom prst="rect">
            <a:avLst/>
          </a:prstGeom>
          <a:noFill/>
          <a:ln>
            <a:noFill/>
          </a:ln>
        </p:spPr>
      </p:pic>
      <p:sp>
        <p:nvSpPr>
          <p:cNvPr id="212" name="Google Shape;212;p23"/>
          <p:cNvSpPr txBox="1"/>
          <p:nvPr/>
        </p:nvSpPr>
        <p:spPr>
          <a:xfrm>
            <a:off x="0" y="3954925"/>
            <a:ext cx="1668300" cy="115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800">
                <a:solidFill>
                  <a:schemeClr val="accent2"/>
                </a:solidFill>
              </a:rPr>
              <a:t>Quantum kernel estimation-based quantum support vector regression, Quantum Information Processing (2024) 23:29 | https://doi.org/10.1007/s11128-023-01231-7</a:t>
            </a:r>
            <a:endParaRPr sz="800">
              <a:solidFill>
                <a:schemeClr val="accen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Schemes for Quantum Regression</a:t>
            </a:r>
            <a:endParaRPr/>
          </a:p>
        </p:txBody>
      </p:sp>
      <p:sp>
        <p:nvSpPr>
          <p:cNvPr id="218" name="Google Shape;218;p24"/>
          <p:cNvSpPr txBox="1"/>
          <p:nvPr>
            <p:ph idx="1" type="body"/>
          </p:nvPr>
        </p:nvSpPr>
        <p:spPr>
          <a:xfrm>
            <a:off x="311700" y="1152475"/>
            <a:ext cx="3999900" cy="3416400"/>
          </a:xfrm>
          <a:prstGeom prst="rect">
            <a:avLst/>
          </a:prstGeom>
          <a:ln>
            <a:noFill/>
          </a:ln>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Classical inputs → encoded as quantum feature vectors</a:t>
            </a:r>
            <a:endParaRPr sz="12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Arial"/>
              <a:buChar char="●"/>
            </a:pPr>
            <a:r>
              <a:rPr b="1" i="1" lang="en-GB" sz="1200">
                <a:solidFill>
                  <a:schemeClr val="dk1"/>
                </a:solidFill>
                <a:latin typeface="Arial"/>
                <a:ea typeface="Arial"/>
                <a:cs typeface="Arial"/>
                <a:sym typeface="Arial"/>
              </a:rPr>
              <a:t>A designed quantum feature map circuit with a variable parameter</a:t>
            </a:r>
            <a:endParaRPr b="1" i="1" sz="12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The inner product between quantum feature vectors →  a trainable quantum kernel</a:t>
            </a:r>
            <a:endParaRPr sz="12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Optimization (quantum kernel alignment-based regression (QKAR) algorithm)</a:t>
            </a:r>
            <a:endParaRPr sz="12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The trained Quantum kernel fed to → Classical Support Vector Regression (SVR)</a:t>
            </a:r>
            <a:endParaRPr sz="1200">
              <a:solidFill>
                <a:schemeClr val="dk1"/>
              </a:solidFill>
              <a:latin typeface="Arial"/>
              <a:ea typeface="Arial"/>
              <a:cs typeface="Arial"/>
              <a:sym typeface="Arial"/>
            </a:endParaRPr>
          </a:p>
          <a:p>
            <a:pPr indent="-304800" lvl="0" marL="457200" rtl="0" algn="l">
              <a:lnSpc>
                <a:spcPct val="100000"/>
              </a:lnSpc>
              <a:spcBef>
                <a:spcPts val="0"/>
              </a:spcBef>
              <a:spcAft>
                <a:spcPts val="0"/>
              </a:spcAft>
              <a:buClr>
                <a:schemeClr val="dk1"/>
              </a:buClr>
              <a:buSzPts val="1200"/>
              <a:buFont typeface="Arial"/>
              <a:buChar char="●"/>
            </a:pPr>
            <a:r>
              <a:rPr lang="en-GB" sz="1200">
                <a:solidFill>
                  <a:schemeClr val="dk1"/>
                </a:solidFill>
                <a:latin typeface="Arial"/>
                <a:ea typeface="Arial"/>
                <a:cs typeface="Arial"/>
                <a:sym typeface="Arial"/>
              </a:rPr>
              <a:t>Decision Function  → Predictions</a:t>
            </a:r>
            <a:endParaRPr sz="1600"/>
          </a:p>
        </p:txBody>
      </p:sp>
      <p:pic>
        <p:nvPicPr>
          <p:cNvPr descr="Womanium Quantum" id="219" name="Google Shape;219;p24"/>
          <p:cNvPicPr preferRelativeResize="0"/>
          <p:nvPr/>
        </p:nvPicPr>
        <p:blipFill>
          <a:blip r:embed="rId3">
            <a:alphaModFix/>
          </a:blip>
          <a:stretch>
            <a:fillRect/>
          </a:stretch>
        </p:blipFill>
        <p:spPr>
          <a:xfrm>
            <a:off x="6840000" y="90000"/>
            <a:ext cx="2209802" cy="163853"/>
          </a:xfrm>
          <a:prstGeom prst="rect">
            <a:avLst/>
          </a:prstGeom>
          <a:noFill/>
          <a:ln>
            <a:noFill/>
          </a:ln>
        </p:spPr>
      </p:pic>
      <p:sp>
        <p:nvSpPr>
          <p:cNvPr id="220" name="Google Shape;220;p24"/>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
        <p:nvSpPr>
          <p:cNvPr id="221" name="Google Shape;221;p2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QSVCs (Quantum Support Vector Classifiers) usually based on VQAs (Variational Quantum Algorithm)</a:t>
            </a:r>
            <a:endParaRPr sz="1800">
              <a:solidFill>
                <a:schemeClr val="dk1"/>
              </a:solidFill>
              <a:latin typeface="Arial"/>
              <a:ea typeface="Arial"/>
              <a:cs typeface="Arial"/>
              <a:sym typeface="Arial"/>
            </a:endParaRPr>
          </a:p>
          <a:p>
            <a:pPr indent="-342900" lvl="0" marL="457200" rtl="0" algn="l">
              <a:lnSpc>
                <a:spcPct val="100000"/>
              </a:lnSpc>
              <a:spcBef>
                <a:spcPts val="0"/>
              </a:spcBef>
              <a:spcAft>
                <a:spcPts val="0"/>
              </a:spcAft>
              <a:buClr>
                <a:schemeClr val="dk1"/>
              </a:buClr>
              <a:buSzPts val="1800"/>
              <a:buFont typeface="Arial"/>
              <a:buChar char="●"/>
            </a:pPr>
            <a:r>
              <a:rPr lang="en-GB" sz="1800">
                <a:solidFill>
                  <a:schemeClr val="dk1"/>
                </a:solidFill>
                <a:latin typeface="Arial"/>
                <a:ea typeface="Arial"/>
                <a:cs typeface="Arial"/>
                <a:sym typeface="Arial"/>
              </a:rPr>
              <a:t>Here, Quantum Kernel Estimation (QKE) is the backbone.</a:t>
            </a:r>
            <a:endParaRPr sz="18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sz="1000">
              <a:solidFill>
                <a:schemeClr val="dk1"/>
              </a:solidFill>
              <a:latin typeface="Arial"/>
              <a:ea typeface="Arial"/>
              <a:cs typeface="Arial"/>
              <a:sym typeface="Arial"/>
            </a:endParaRPr>
          </a:p>
          <a:p>
            <a:pPr indent="0" lvl="0" marL="0" rtl="0" algn="l">
              <a:spcBef>
                <a:spcPts val="0"/>
              </a:spcBef>
              <a:spcAft>
                <a:spcPts val="1200"/>
              </a:spcAft>
              <a:buNone/>
            </a:pPr>
            <a:r>
              <a:t/>
            </a:r>
            <a:endParaRPr/>
          </a:p>
        </p:txBody>
      </p:sp>
      <p:sp>
        <p:nvSpPr>
          <p:cNvPr id="222" name="Google Shape;222;p24"/>
          <p:cNvSpPr txBox="1"/>
          <p:nvPr/>
        </p:nvSpPr>
        <p:spPr>
          <a:xfrm>
            <a:off x="0" y="4568875"/>
            <a:ext cx="3000000" cy="59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GB" sz="800">
                <a:solidFill>
                  <a:schemeClr val="accent2"/>
                </a:solidFill>
              </a:rPr>
              <a:t>Quantum kernel estimation-based quantum support vector regression, Quantum Information Processing (2024) 23:29 | https://doi.org/10.1007/s11128-023-01231-7</a:t>
            </a:r>
            <a:endParaRPr sz="800">
              <a:solidFill>
                <a:schemeClr val="accent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3600"/>
              <a:t>C</a:t>
            </a:r>
            <a:r>
              <a:rPr lang="en-GB" sz="3600"/>
              <a:t>lassifying welds</a:t>
            </a:r>
            <a:endParaRPr sz="3600"/>
          </a:p>
        </p:txBody>
      </p:sp>
      <p:sp>
        <p:nvSpPr>
          <p:cNvPr id="228" name="Google Shape;228;p25"/>
          <p:cNvSpPr txBox="1"/>
          <p:nvPr>
            <p:ph idx="4294967295" type="body"/>
          </p:nvPr>
        </p:nvSpPr>
        <p:spPr>
          <a:xfrm>
            <a:off x="720000" y="1440000"/>
            <a:ext cx="4318500" cy="31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Our capstone task is to determine whether a weld is defective or not, and if defective, classify the exact type of defect. The paper defined five types of defects, and uses a dataset from Kaggle.</a:t>
            </a:r>
            <a:endParaRPr/>
          </a:p>
          <a:p>
            <a:pPr indent="0" lvl="0" marL="0" rtl="0" algn="l">
              <a:spcBef>
                <a:spcPts val="1200"/>
              </a:spcBef>
              <a:spcAft>
                <a:spcPts val="1200"/>
              </a:spcAft>
              <a:buNone/>
            </a:pPr>
            <a:r>
              <a:rPr lang="en-GB"/>
              <a:t>The original dataset consists of 26666 grayscale training and 12646 test images, as frames from </a:t>
            </a:r>
            <a:r>
              <a:rPr lang="en-GB"/>
              <a:t>weld</a:t>
            </a:r>
            <a:r>
              <a:rPr lang="en-GB"/>
              <a:t> recordings.</a:t>
            </a:r>
            <a:endParaRPr/>
          </a:p>
        </p:txBody>
      </p:sp>
      <p:sp>
        <p:nvSpPr>
          <p:cNvPr id="229" name="Google Shape;229;p25"/>
          <p:cNvSpPr txBox="1"/>
          <p:nvPr/>
        </p:nvSpPr>
        <p:spPr>
          <a:xfrm>
            <a:off x="31950" y="4612000"/>
            <a:ext cx="8581500" cy="100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accent2"/>
                </a:solidFill>
                <a:latin typeface="Average"/>
                <a:ea typeface="Average"/>
                <a:cs typeface="Average"/>
                <a:sym typeface="Average"/>
              </a:rPr>
              <a:t>Automated defect classification of Aluminium 5083 TIG welding using HDR camera and neural networks</a:t>
            </a:r>
            <a:r>
              <a:rPr lang="en-GB" sz="1000">
                <a:solidFill>
                  <a:schemeClr val="accent2"/>
                </a:solidFill>
                <a:latin typeface="Average"/>
                <a:ea typeface="Average"/>
                <a:cs typeface="Average"/>
                <a:sym typeface="Average"/>
              </a:rPr>
              <a:t> </a:t>
            </a:r>
            <a:br>
              <a:rPr lang="en-GB" sz="1000">
                <a:solidFill>
                  <a:schemeClr val="accent2"/>
                </a:solidFill>
                <a:latin typeface="Average"/>
                <a:ea typeface="Average"/>
                <a:cs typeface="Average"/>
                <a:sym typeface="Average"/>
              </a:rPr>
            </a:br>
            <a:r>
              <a:rPr b="1" lang="en-GB" sz="800">
                <a:solidFill>
                  <a:schemeClr val="accent2"/>
                </a:solidFill>
                <a:latin typeface="Average"/>
                <a:ea typeface="Average"/>
                <a:cs typeface="Average"/>
                <a:sym typeface="Average"/>
              </a:rPr>
              <a:t>https://doi.org/10.1016/j.jmapro.2019.07.020</a:t>
            </a:r>
            <a:endParaRPr b="1" sz="800">
              <a:solidFill>
                <a:schemeClr val="accent2"/>
              </a:solidFill>
              <a:latin typeface="Average"/>
              <a:ea typeface="Average"/>
              <a:cs typeface="Average"/>
              <a:sym typeface="Average"/>
            </a:endParaRPr>
          </a:p>
          <a:p>
            <a:pPr indent="0" lvl="0" marL="0" rtl="0" algn="l">
              <a:spcBef>
                <a:spcPts val="1600"/>
              </a:spcBef>
              <a:spcAft>
                <a:spcPts val="0"/>
              </a:spcAft>
              <a:buNone/>
            </a:pPr>
            <a:r>
              <a:t/>
            </a:r>
            <a:endParaRPr sz="1800">
              <a:solidFill>
                <a:schemeClr val="accent2"/>
              </a:solidFill>
              <a:latin typeface="Average"/>
              <a:ea typeface="Average"/>
              <a:cs typeface="Average"/>
              <a:sym typeface="Average"/>
            </a:endParaRPr>
          </a:p>
        </p:txBody>
      </p:sp>
      <p:grpSp>
        <p:nvGrpSpPr>
          <p:cNvPr id="230" name="Google Shape;230;p25"/>
          <p:cNvGrpSpPr/>
          <p:nvPr/>
        </p:nvGrpSpPr>
        <p:grpSpPr>
          <a:xfrm>
            <a:off x="5984497" y="1006288"/>
            <a:ext cx="2351902" cy="3495474"/>
            <a:chOff x="3409722" y="824063"/>
            <a:chExt cx="2351902" cy="3495474"/>
          </a:xfrm>
        </p:grpSpPr>
        <p:sp>
          <p:nvSpPr>
            <p:cNvPr id="231" name="Google Shape;231;p25"/>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5"/>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5"/>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4" name="Google Shape;234;p25"/>
          <p:cNvPicPr preferRelativeResize="0"/>
          <p:nvPr/>
        </p:nvPicPr>
        <p:blipFill rotWithShape="1">
          <a:blip r:embed="rId3">
            <a:alphaModFix/>
          </a:blip>
          <a:srcRect b="0" l="3244" r="3244" t="0"/>
          <a:stretch/>
        </p:blipFill>
        <p:spPr>
          <a:xfrm>
            <a:off x="5984514" y="1161084"/>
            <a:ext cx="2351700" cy="3061800"/>
          </a:xfrm>
          <a:prstGeom prst="rect">
            <a:avLst/>
          </a:prstGeom>
          <a:noFill/>
          <a:ln>
            <a:noFill/>
          </a:ln>
        </p:spPr>
      </p:pic>
      <p:sp>
        <p:nvSpPr>
          <p:cNvPr id="235" name="Google Shape;235;p25"/>
          <p:cNvSpPr/>
          <p:nvPr/>
        </p:nvSpPr>
        <p:spPr>
          <a:xfrm flipH="1">
            <a:off x="5984157" y="1161586"/>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txBox="1"/>
          <p:nvPr/>
        </p:nvSpPr>
        <p:spPr>
          <a:xfrm>
            <a:off x="0" y="-28175"/>
            <a:ext cx="373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accent3"/>
                </a:solidFill>
                <a:latin typeface="Average"/>
                <a:ea typeface="Average"/>
                <a:cs typeface="Average"/>
                <a:sym typeface="Average"/>
              </a:rPr>
              <a:t>Womanium Quantum+AI Project</a:t>
            </a:r>
            <a:endParaRPr>
              <a:solidFill>
                <a:schemeClr val="accent3"/>
              </a:solidFill>
              <a:latin typeface="Average"/>
              <a:ea typeface="Average"/>
              <a:cs typeface="Average"/>
              <a:sym typeface="Average"/>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